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19"/>
  </p:notesMasterIdLst>
  <p:sldIdLst>
    <p:sldId id="256" r:id="rId2"/>
    <p:sldId id="2147469465" r:id="rId3"/>
    <p:sldId id="338" r:id="rId4"/>
    <p:sldId id="343" r:id="rId5"/>
    <p:sldId id="344" r:id="rId6"/>
    <p:sldId id="335" r:id="rId7"/>
    <p:sldId id="337" r:id="rId8"/>
    <p:sldId id="339" r:id="rId9"/>
    <p:sldId id="342" r:id="rId10"/>
    <p:sldId id="347" r:id="rId11"/>
    <p:sldId id="2147469466" r:id="rId12"/>
    <p:sldId id="345" r:id="rId13"/>
    <p:sldId id="346" r:id="rId14"/>
    <p:sldId id="2147469467" r:id="rId15"/>
    <p:sldId id="324" r:id="rId16"/>
    <p:sldId id="2147469468" r:id="rId17"/>
    <p:sldId id="326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  <p:embeddedFont>
      <p:font typeface="Segoe UI" panose="020B0502040204020203" pitchFamily="34" charset="0"/>
      <p:regular r:id="rId28"/>
      <p:bold r:id="rId29"/>
      <p:italic r:id="rId30"/>
      <p:boldItalic r:id="rId31"/>
    </p:embeddedFont>
    <p:embeddedFont>
      <p:font typeface="Segoe UI Light" panose="020B0502040204020203" pitchFamily="34" charset="0"/>
      <p:regular r:id="rId32"/>
      <p:italic r:id="rId33"/>
    </p:embeddedFont>
    <p:embeddedFont>
      <p:font typeface="Segoe UI Semibold" panose="020B0702040204020203" pitchFamily="34" charset="0"/>
      <p:bold r:id="rId34"/>
      <p:boldItalic r:id="rId35"/>
    </p:embeddedFont>
    <p:embeddedFont>
      <p:font typeface="Segoe UI Semilight" panose="020B0402040204020203" pitchFamily="34" charset="0"/>
      <p:regular r:id="rId36"/>
      <p: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tonio Garcia Aprea" initials="" lastIdx="3" clrIdx="0"/>
  <p:cmAuthor id="1" name="David Siegel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9E8F"/>
    <a:srgbClr val="46D8C5"/>
    <a:srgbClr val="264150"/>
    <a:srgbClr val="F2F2F2"/>
    <a:srgbClr val="8947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8220" autoAdjust="0"/>
  </p:normalViewPr>
  <p:slideViewPr>
    <p:cSldViewPr snapToGrid="0" snapToObjects="1">
      <p:cViewPr varScale="1">
        <p:scale>
          <a:sx n="169" d="100"/>
          <a:sy n="169" d="100"/>
        </p:scale>
        <p:origin x="843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presProps" Target="pres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5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29E9FC-B671-424D-AD31-3E8C5FC948FF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6650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Header Placeholder 10">
            <a:extLst>
              <a:ext uri="{FF2B5EF4-FFF2-40B4-BE49-F238E27FC236}">
                <a16:creationId xmlns:a16="http://schemas.microsoft.com/office/drawing/2014/main" id="{AB5F594E-8458-4AE9-887A-9FBCC1B471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https://github.com/dotnet-presentations/home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5674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Thing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432600" y="2796475"/>
            <a:ext cx="3069300" cy="7179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buFont typeface="Roboto"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buSzPct val="100000"/>
              <a:defRPr sz="4200"/>
            </a:lvl2pPr>
            <a:lvl3pPr lvl="2" algn="ctr" rtl="0">
              <a:spcBef>
                <a:spcPts val="0"/>
              </a:spcBef>
              <a:buSzPct val="100000"/>
              <a:defRPr sz="4200"/>
            </a:lvl3pPr>
            <a:lvl4pPr lvl="3" algn="ctr" rtl="0">
              <a:spcBef>
                <a:spcPts val="0"/>
              </a:spcBef>
              <a:buSzPct val="100000"/>
              <a:defRPr sz="4200"/>
            </a:lvl4pPr>
            <a:lvl5pPr lvl="4" algn="ctr" rtl="0">
              <a:spcBef>
                <a:spcPts val="0"/>
              </a:spcBef>
              <a:buSzPct val="100000"/>
              <a:defRPr sz="4200"/>
            </a:lvl5pPr>
            <a:lvl6pPr lvl="5" algn="ctr" rtl="0">
              <a:spcBef>
                <a:spcPts val="0"/>
              </a:spcBef>
              <a:buSzPct val="100000"/>
              <a:defRPr sz="4200"/>
            </a:lvl6pPr>
            <a:lvl7pPr lvl="6" algn="ctr" rtl="0">
              <a:spcBef>
                <a:spcPts val="0"/>
              </a:spcBef>
              <a:buSzPct val="100000"/>
              <a:defRPr sz="4200"/>
            </a:lvl7pPr>
            <a:lvl8pPr lvl="7" algn="ctr" rtl="0">
              <a:spcBef>
                <a:spcPts val="0"/>
              </a:spcBef>
              <a:buSzPct val="100000"/>
              <a:defRPr sz="4200"/>
            </a:lvl8pPr>
            <a:lvl9pPr lvl="8" algn="ctr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ubTitle" idx="1"/>
          </p:nvPr>
        </p:nvSpPr>
        <p:spPr>
          <a:xfrm>
            <a:off x="294000" y="3434550"/>
            <a:ext cx="3346500" cy="63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" name="Shape 27"/>
          <p:cNvSpPr/>
          <p:nvPr/>
        </p:nvSpPr>
        <p:spPr>
          <a:xfrm>
            <a:off x="1021188" y="1120800"/>
            <a:ext cx="1892100" cy="1892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28"/>
          <p:cNvSpPr/>
          <p:nvPr/>
        </p:nvSpPr>
        <p:spPr>
          <a:xfrm>
            <a:off x="3625950" y="1120800"/>
            <a:ext cx="1892100" cy="1892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29"/>
          <p:cNvSpPr/>
          <p:nvPr/>
        </p:nvSpPr>
        <p:spPr>
          <a:xfrm>
            <a:off x="6230713" y="1120800"/>
            <a:ext cx="1892100" cy="1892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1744663"/>
            <a:ext cx="8229600" cy="1638606"/>
          </a:xfrm>
        </p:spPr>
        <p:txBody>
          <a:bodyPr/>
          <a:lstStyle>
            <a:lvl2pPr marL="574579" indent="-114281">
              <a:defRPr/>
            </a:lvl2pPr>
            <a:lvl3pPr marL="1028528" indent="-114281">
              <a:defRPr/>
            </a:lvl3pPr>
            <a:lvl4pPr marL="1488826" indent="-114281">
              <a:defRPr/>
            </a:lvl4pPr>
            <a:lvl5pPr marL="1942775" indent="-114281">
              <a:defRPr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457200" y="401956"/>
            <a:ext cx="8229600" cy="360548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809626"/>
            <a:ext cx="8229600" cy="302006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174596" indent="0">
              <a:buNone/>
              <a:defRPr sz="1200">
                <a:solidFill>
                  <a:schemeClr val="tx1"/>
                </a:solidFill>
              </a:defRPr>
            </a:lvl2pPr>
            <a:lvl3pPr marL="342843" indent="0">
              <a:buNone/>
              <a:defRPr sz="1200">
                <a:solidFill>
                  <a:schemeClr val="tx1"/>
                </a:solidFill>
              </a:defRPr>
            </a:lvl3pPr>
            <a:lvl4pPr marL="517438" indent="0">
              <a:buNone/>
              <a:defRPr sz="1200">
                <a:solidFill>
                  <a:schemeClr val="tx1"/>
                </a:solidFill>
              </a:defRPr>
            </a:lvl4pPr>
            <a:lvl5pPr marL="685685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83747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9083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60" r:id="rId3"/>
    <p:sldLayoutId id="2147483661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0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pmolina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witter.com/tgranell" TargetMode="External"/><Relationship Id="rId5" Type="http://schemas.openxmlformats.org/officeDocument/2006/relationships/hyperlink" Target="https://twitter.com/marcoablanco" TargetMode="External"/><Relationship Id="rId4" Type="http://schemas.openxmlformats.org/officeDocument/2006/relationships/hyperlink" Target="https://twitter.com/dzapic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eelzenef_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witter.com/davilovick" TargetMode="External"/><Relationship Id="rId5" Type="http://schemas.openxmlformats.org/officeDocument/2006/relationships/hyperlink" Target="https://twitter.com/mariasotocast" TargetMode="External"/><Relationship Id="rId4" Type="http://schemas.openxmlformats.org/officeDocument/2006/relationships/hyperlink" Target="https://twitter.com/erikacepedasa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ctrTitle"/>
          </p:nvPr>
        </p:nvSpPr>
        <p:spPr>
          <a:xfrm>
            <a:off x="311699" y="2194920"/>
            <a:ext cx="8520600" cy="1248042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Bienvenidos</a:t>
            </a:r>
            <a:endParaRPr lang="en" sz="38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ea typeface="Roboto"/>
              <a:cs typeface="Segoe UI" panose="020B0502040204020203" pitchFamily="34" charset="0"/>
              <a:sym typeface="Roboto"/>
            </a:endParaRPr>
          </a:p>
        </p:txBody>
      </p:sp>
      <p:pic>
        <p:nvPicPr>
          <p:cNvPr id="3" name="Picture 2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A01D8A3-976C-B9CF-F79C-BB8D38849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65" y="-188040"/>
            <a:ext cx="2381267" cy="2381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943817-20F0-F4FF-7724-42187F1C0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8442" y="1739473"/>
            <a:ext cx="4967111" cy="419756"/>
          </a:xfrm>
          <a:prstGeom prst="rect">
            <a:avLst/>
          </a:prstGeom>
        </p:spPr>
      </p:pic>
      <p:sp>
        <p:nvSpPr>
          <p:cNvPr id="2" name="Shape 37">
            <a:extLst>
              <a:ext uri="{FF2B5EF4-FFF2-40B4-BE49-F238E27FC236}">
                <a16:creationId xmlns:a16="http://schemas.microsoft.com/office/drawing/2014/main" id="{FD86E5BE-2AD5-09BC-264B-BBCA27769094}"/>
              </a:ext>
            </a:extLst>
          </p:cNvPr>
          <p:cNvSpPr txBox="1">
            <a:spLocks/>
          </p:cNvSpPr>
          <p:nvPr/>
        </p:nvSpPr>
        <p:spPr>
          <a:xfrm>
            <a:off x="2628116" y="4766732"/>
            <a:ext cx="3887768" cy="30429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9pPr>
          </a:lstStyle>
          <a:p>
            <a:r>
              <a:rPr lang="en-US" sz="1200" dirty="0">
                <a:solidFill>
                  <a:srgbClr val="229E8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¿</a:t>
            </a:r>
            <a:r>
              <a:rPr lang="en-US" sz="1200" dirty="0" err="1">
                <a:solidFill>
                  <a:srgbClr val="229E8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Cómo</a:t>
            </a:r>
            <a:r>
              <a:rPr lang="en-US" sz="1200" dirty="0">
                <a:solidFill>
                  <a:srgbClr val="229E8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 </a:t>
            </a:r>
            <a:r>
              <a:rPr lang="en-US" sz="1200" dirty="0" err="1">
                <a:solidFill>
                  <a:srgbClr val="229E8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estan</a:t>
            </a:r>
            <a:r>
              <a:rPr lang="en-US" sz="1200" dirty="0">
                <a:solidFill>
                  <a:srgbClr val="229E8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 </a:t>
            </a:r>
            <a:r>
              <a:rPr lang="en-US" sz="1200" dirty="0" err="1">
                <a:solidFill>
                  <a:srgbClr val="229E8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los</a:t>
            </a:r>
            <a:r>
              <a:rPr lang="en-US" sz="1200" dirty="0">
                <a:solidFill>
                  <a:srgbClr val="229E8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 </a:t>
            </a:r>
            <a:r>
              <a:rPr lang="en-US" sz="1200" dirty="0" err="1">
                <a:solidFill>
                  <a:srgbClr val="229E8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máquinas</a:t>
            </a:r>
            <a:r>
              <a:rPr lang="en-US" sz="1200" dirty="0">
                <a:solidFill>
                  <a:srgbClr val="229E8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?. Lo primero de </a:t>
            </a:r>
            <a:r>
              <a:rPr lang="en-US" sz="1200" dirty="0" err="1">
                <a:solidFill>
                  <a:srgbClr val="229E8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todo</a:t>
            </a:r>
            <a:r>
              <a:rPr lang="en-US" sz="1200" dirty="0">
                <a:solidFill>
                  <a:srgbClr val="229E8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.</a:t>
            </a:r>
            <a:endParaRPr lang="en" sz="1100" dirty="0">
              <a:solidFill>
                <a:srgbClr val="229E8F"/>
              </a:solidFill>
              <a:latin typeface="Segoe UI" panose="020B0502040204020203" pitchFamily="34" charset="0"/>
              <a:ea typeface="Roboto"/>
              <a:cs typeface="Segoe UI" panose="020B0502040204020203" pitchFamily="34" charset="0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9E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1D5EF1-8A05-C38C-7E03-32E4E22CA44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buNone/>
            </a:pPr>
            <a:r>
              <a:rPr lang="en-US" sz="7200" dirty="0" err="1">
                <a:solidFill>
                  <a:schemeClr val="bg1"/>
                </a:solidFill>
              </a:rPr>
              <a:t>Algunas</a:t>
            </a:r>
            <a:r>
              <a:rPr lang="en-US" sz="7200" dirty="0">
                <a:solidFill>
                  <a:schemeClr val="bg1"/>
                </a:solidFill>
              </a:rPr>
              <a:t> </a:t>
            </a:r>
            <a:r>
              <a:rPr lang="en-US" sz="7200" dirty="0" err="1">
                <a:solidFill>
                  <a:schemeClr val="bg1"/>
                </a:solidFill>
              </a:rPr>
              <a:t>sorpresas</a:t>
            </a:r>
            <a:endParaRPr 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71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E31E761-19AB-434A-B29A-3AB57174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1955"/>
            <a:ext cx="8229600" cy="589019"/>
          </a:xfrm>
        </p:spPr>
        <p:txBody>
          <a:bodyPr/>
          <a:lstStyle/>
          <a:p>
            <a:r>
              <a:rPr lang="es-ES" dirty="0"/>
              <a:t>Fotomatón</a:t>
            </a:r>
          </a:p>
        </p:txBody>
      </p:sp>
      <p:pic>
        <p:nvPicPr>
          <p:cNvPr id="4" name="Picture 3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CE20674-5D6D-E61F-0809-A4B523F7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332" y="45135"/>
            <a:ext cx="684605" cy="684605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343DE7D8-BC91-C7C2-C42A-FC7FC4423D67}"/>
              </a:ext>
            </a:extLst>
          </p:cNvPr>
          <p:cNvSpPr txBox="1">
            <a:spLocks/>
          </p:cNvSpPr>
          <p:nvPr/>
        </p:nvSpPr>
        <p:spPr>
          <a:xfrm>
            <a:off x="457200" y="990975"/>
            <a:ext cx="5259388" cy="384349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Contamos</a:t>
            </a:r>
            <a:r>
              <a:rPr lang="en-US" sz="1600" dirty="0"/>
              <a:t> con un </a:t>
            </a:r>
            <a:r>
              <a:rPr lang="en-US" sz="1600" dirty="0" err="1"/>
              <a:t>fotomatón</a:t>
            </a:r>
            <a:r>
              <a:rPr lang="en-US" sz="1600" dirty="0"/>
              <a:t> </a:t>
            </a:r>
            <a:r>
              <a:rPr lang="en-US" sz="1600" dirty="0" err="1"/>
              <a:t>donde</a:t>
            </a:r>
            <a:r>
              <a:rPr lang="en-US" sz="1600" dirty="0"/>
              <a:t> </a:t>
            </a:r>
            <a:r>
              <a:rPr lang="en-US" sz="1600" dirty="0" err="1"/>
              <a:t>todos</a:t>
            </a:r>
            <a:r>
              <a:rPr lang="en-US" sz="1600" dirty="0"/>
              <a:t> </a:t>
            </a:r>
            <a:r>
              <a:rPr lang="en-US" sz="1600" dirty="0" err="1"/>
              <a:t>los</a:t>
            </a:r>
            <a:r>
              <a:rPr lang="en-US" sz="1600" dirty="0"/>
              <a:t> </a:t>
            </a:r>
            <a:r>
              <a:rPr lang="en-US" sz="1600" dirty="0" err="1"/>
              <a:t>asistentes</a:t>
            </a:r>
            <a:r>
              <a:rPr lang="en-US" sz="1600" dirty="0"/>
              <a:t> </a:t>
            </a:r>
            <a:r>
              <a:rPr lang="en-US" sz="1600" dirty="0" err="1"/>
              <a:t>pueden</a:t>
            </a:r>
            <a:r>
              <a:rPr lang="en-US" sz="1600" dirty="0"/>
              <a:t> </a:t>
            </a:r>
            <a:r>
              <a:rPr lang="en-US" sz="1600" dirty="0" err="1"/>
              <a:t>llevarse</a:t>
            </a:r>
            <a:r>
              <a:rPr lang="en-US" sz="1600" dirty="0"/>
              <a:t>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/>
              <a:t>foto</a:t>
            </a:r>
            <a:r>
              <a:rPr lang="en-US" sz="1600" dirty="0"/>
              <a:t> </a:t>
            </a:r>
            <a:r>
              <a:rPr lang="en-US" sz="1600" dirty="0" err="1"/>
              <a:t>divertida</a:t>
            </a:r>
            <a:r>
              <a:rPr lang="en-US" sz="1600" dirty="0"/>
              <a:t> de </a:t>
            </a:r>
            <a:r>
              <a:rPr lang="en-US" sz="1600" dirty="0" err="1"/>
              <a:t>recuerdo</a:t>
            </a:r>
            <a:r>
              <a:rPr lang="en-US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Puede</a:t>
            </a:r>
            <a:r>
              <a:rPr lang="en-US" sz="1600" dirty="0"/>
              <a:t> ser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/>
              <a:t>foto</a:t>
            </a:r>
            <a:r>
              <a:rPr lang="en-US" sz="1600" dirty="0"/>
              <a:t> </a:t>
            </a:r>
            <a:r>
              <a:rPr lang="en-US" sz="1600" dirty="0" err="1"/>
              <a:t>indivual</a:t>
            </a:r>
            <a:r>
              <a:rPr lang="en-US" sz="1600" dirty="0"/>
              <a:t> o </a:t>
            </a:r>
            <a:r>
              <a:rPr lang="en-US" sz="1600" dirty="0" err="1"/>
              <a:t>en</a:t>
            </a:r>
            <a:r>
              <a:rPr lang="en-US" sz="1600" dirty="0"/>
              <a:t> </a:t>
            </a:r>
            <a:r>
              <a:rPr lang="en-US" sz="1600" dirty="0" err="1"/>
              <a:t>grupo</a:t>
            </a:r>
            <a:r>
              <a:rPr lang="en-US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Hay </a:t>
            </a:r>
            <a:r>
              <a:rPr lang="en-US" sz="1600" dirty="0" err="1"/>
              <a:t>disfraces</a:t>
            </a:r>
            <a:r>
              <a:rPr lang="en-US" sz="1600" dirty="0"/>
              <a:t> y </a:t>
            </a:r>
            <a:r>
              <a:rPr lang="en-US" sz="1600" dirty="0" err="1"/>
              <a:t>diversos</a:t>
            </a:r>
            <a:r>
              <a:rPr lang="en-US" sz="1600" dirty="0"/>
              <a:t> </a:t>
            </a:r>
            <a:r>
              <a:rPr lang="en-US" sz="1600" dirty="0" err="1"/>
              <a:t>complementos</a:t>
            </a:r>
            <a:r>
              <a:rPr lang="en-US" sz="1600" dirty="0"/>
              <a:t>. Tu decides </a:t>
            </a:r>
            <a:r>
              <a:rPr lang="en-US" sz="1600" dirty="0" err="1"/>
              <a:t>si</a:t>
            </a:r>
            <a:r>
              <a:rPr lang="en-US" sz="1600" dirty="0"/>
              <a:t> </a:t>
            </a:r>
            <a:r>
              <a:rPr lang="en-US" sz="1600" dirty="0" err="1"/>
              <a:t>quieres</a:t>
            </a:r>
            <a:r>
              <a:rPr lang="en-US" sz="1600" dirty="0"/>
              <a:t>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/>
              <a:t>foto</a:t>
            </a:r>
            <a:r>
              <a:rPr lang="en-US" sz="1600" dirty="0"/>
              <a:t> sin </a:t>
            </a:r>
            <a:r>
              <a:rPr lang="en-US" sz="1600" dirty="0" err="1"/>
              <a:t>complementos</a:t>
            </a:r>
            <a:r>
              <a:rPr lang="en-US" sz="1600" dirty="0"/>
              <a:t> o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/>
              <a:t>más</a:t>
            </a:r>
            <a:r>
              <a:rPr lang="en-US" sz="1600" dirty="0"/>
              <a:t> </a:t>
            </a:r>
            <a:r>
              <a:rPr lang="en-US" sz="1600" dirty="0" err="1"/>
              <a:t>divertida</a:t>
            </a:r>
            <a:r>
              <a:rPr lang="en-US" sz="1600" dirty="0"/>
              <a:t>.</a:t>
            </a:r>
            <a:endParaRPr lang="es-E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585C61-2553-B156-1E3C-96818EBF1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788" y="1260010"/>
            <a:ext cx="5496692" cy="41249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5E8E0B-88F0-9897-11EA-0F371C5EC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387" y="1296699"/>
            <a:ext cx="5496692" cy="41249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B2EADD-A544-9C49-D955-B00CBF8A1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4432" y="1021351"/>
            <a:ext cx="5496692" cy="41249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AE7110-4774-6A55-A809-208B5F21DA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6193" y="217313"/>
            <a:ext cx="7294441" cy="54739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0795434-D7C1-A7C8-C589-640EA7977C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2420" y="1333388"/>
            <a:ext cx="5496692" cy="4124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58E965F-A871-9F9E-739E-24579EDB23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4968" y="1018599"/>
            <a:ext cx="5496692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409419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E31E761-19AB-434A-B29A-3AB57174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1955"/>
            <a:ext cx="8229600" cy="589019"/>
          </a:xfrm>
        </p:spPr>
        <p:txBody>
          <a:bodyPr/>
          <a:lstStyle/>
          <a:p>
            <a:r>
              <a:rPr lang="es-ES" dirty="0"/>
              <a:t>Fotomatón. A tener en cuenta.</a:t>
            </a:r>
          </a:p>
        </p:txBody>
      </p:sp>
      <p:pic>
        <p:nvPicPr>
          <p:cNvPr id="4" name="Picture 3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CE20674-5D6D-E61F-0809-A4B523F7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332" y="45135"/>
            <a:ext cx="684605" cy="684605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343DE7D8-BC91-C7C2-C42A-FC7FC4423D67}"/>
              </a:ext>
            </a:extLst>
          </p:cNvPr>
          <p:cNvSpPr txBox="1">
            <a:spLocks/>
          </p:cNvSpPr>
          <p:nvPr/>
        </p:nvSpPr>
        <p:spPr>
          <a:xfrm>
            <a:off x="457200" y="990975"/>
            <a:ext cx="5259388" cy="384349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Entre </a:t>
            </a:r>
            <a:r>
              <a:rPr lang="en-US" sz="1600" dirty="0" err="1"/>
              <a:t>todas</a:t>
            </a:r>
            <a:r>
              <a:rPr lang="en-US" sz="1600" dirty="0"/>
              <a:t> </a:t>
            </a:r>
            <a:r>
              <a:rPr lang="en-US" sz="1600" dirty="0" err="1"/>
              <a:t>aquellas</a:t>
            </a:r>
            <a:r>
              <a:rPr lang="en-US" sz="1600" dirty="0"/>
              <a:t> </a:t>
            </a:r>
            <a:r>
              <a:rPr lang="en-US" sz="1600" dirty="0" err="1"/>
              <a:t>fotos</a:t>
            </a:r>
            <a:r>
              <a:rPr lang="en-US" sz="1600" dirty="0"/>
              <a:t> </a:t>
            </a:r>
            <a:r>
              <a:rPr lang="en-US" sz="1600" dirty="0" err="1"/>
              <a:t>publicadas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Twitter y </a:t>
            </a:r>
            <a:r>
              <a:rPr lang="en-US" sz="1600" dirty="0" err="1"/>
              <a:t>usando</a:t>
            </a:r>
            <a:r>
              <a:rPr lang="en-US" sz="1600" dirty="0"/>
              <a:t> </a:t>
            </a:r>
            <a:r>
              <a:rPr lang="en-US" sz="1600" dirty="0" err="1"/>
              <a:t>el</a:t>
            </a:r>
            <a:r>
              <a:rPr lang="en-US" sz="1600" dirty="0"/>
              <a:t> hashtag </a:t>
            </a:r>
            <a:r>
              <a:rPr lang="en-US" sz="1600" b="1" dirty="0"/>
              <a:t>#sevilladotnetconf </a:t>
            </a:r>
            <a:r>
              <a:rPr lang="en-US" sz="1600" dirty="0" err="1"/>
              <a:t>vamos</a:t>
            </a:r>
            <a:r>
              <a:rPr lang="en-US" sz="1600" dirty="0"/>
              <a:t> a </a:t>
            </a:r>
            <a:r>
              <a:rPr lang="en-US" sz="1600" dirty="0" err="1"/>
              <a:t>elegir</a:t>
            </a:r>
            <a:r>
              <a:rPr lang="en-US" sz="1600" dirty="0"/>
              <a:t> a la </a:t>
            </a:r>
            <a:r>
              <a:rPr lang="en-US" sz="1600" dirty="0" err="1"/>
              <a:t>foto</a:t>
            </a:r>
            <a:r>
              <a:rPr lang="en-US" sz="1600" dirty="0"/>
              <a:t> </a:t>
            </a:r>
            <a:r>
              <a:rPr lang="en-US" sz="1600" dirty="0" err="1"/>
              <a:t>más</a:t>
            </a:r>
            <a:r>
              <a:rPr lang="en-US" sz="1600" dirty="0"/>
              <a:t> </a:t>
            </a:r>
            <a:r>
              <a:rPr lang="en-US" sz="1600" dirty="0" err="1"/>
              <a:t>divertida</a:t>
            </a:r>
            <a:r>
              <a:rPr lang="en-US" sz="1600" dirty="0"/>
              <a:t> del </a:t>
            </a:r>
            <a:r>
              <a:rPr lang="en-US" sz="1600" dirty="0" err="1"/>
              <a:t>evento</a:t>
            </a:r>
            <a:r>
              <a:rPr lang="en-US" sz="1600" dirty="0"/>
              <a:t>. La </a:t>
            </a:r>
            <a:r>
              <a:rPr lang="en-US" sz="1600" dirty="0" err="1"/>
              <a:t>ganadora</a:t>
            </a:r>
            <a:r>
              <a:rPr lang="en-US" sz="1600" dirty="0"/>
              <a:t> </a:t>
            </a:r>
            <a:r>
              <a:rPr lang="en-US" sz="1600" dirty="0" err="1"/>
              <a:t>recibirá</a:t>
            </a:r>
            <a:r>
              <a:rPr lang="en-US" sz="1600" dirty="0"/>
              <a:t> un cheque Amazon de regalo de 25€.</a:t>
            </a:r>
            <a:endParaRPr lang="es-ES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472C62-B7E4-E051-EE65-FC3E6793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587" y="0"/>
            <a:ext cx="34274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558015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E31E761-19AB-434A-B29A-3AB57174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1955"/>
            <a:ext cx="8229600" cy="589019"/>
          </a:xfrm>
        </p:spPr>
        <p:txBody>
          <a:bodyPr/>
          <a:lstStyle/>
          <a:p>
            <a:r>
              <a:rPr lang="es-ES" dirty="0" err="1"/>
              <a:t>Gincana</a:t>
            </a:r>
            <a:r>
              <a:rPr lang="es-ES" dirty="0"/>
              <a:t> Virtual</a:t>
            </a:r>
          </a:p>
        </p:txBody>
      </p:sp>
      <p:pic>
        <p:nvPicPr>
          <p:cNvPr id="4" name="Picture 3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CE20674-5D6D-E61F-0809-A4B523F7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332" y="45135"/>
            <a:ext cx="684605" cy="684605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343DE7D8-BC91-C7C2-C42A-FC7FC4423D67}"/>
              </a:ext>
            </a:extLst>
          </p:cNvPr>
          <p:cNvSpPr txBox="1">
            <a:spLocks/>
          </p:cNvSpPr>
          <p:nvPr/>
        </p:nvSpPr>
        <p:spPr>
          <a:xfrm>
            <a:off x="457200" y="990975"/>
            <a:ext cx="3338689" cy="319720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Hemos</a:t>
            </a:r>
            <a:r>
              <a:rPr lang="en-US" sz="1400" dirty="0"/>
              <a:t> </a:t>
            </a:r>
            <a:r>
              <a:rPr lang="en-US" sz="1400" dirty="0" err="1"/>
              <a:t>preparado</a:t>
            </a:r>
            <a:r>
              <a:rPr lang="en-US" sz="1400" dirty="0"/>
              <a:t> </a:t>
            </a:r>
            <a:r>
              <a:rPr lang="en-US" sz="1400" dirty="0" err="1"/>
              <a:t>una</a:t>
            </a:r>
            <a:r>
              <a:rPr lang="en-US" sz="1400" dirty="0"/>
              <a:t> </a:t>
            </a:r>
            <a:r>
              <a:rPr lang="en-US" sz="1400" dirty="0" err="1"/>
              <a:t>divertida</a:t>
            </a:r>
            <a:r>
              <a:rPr lang="en-US" sz="1400" dirty="0"/>
              <a:t> </a:t>
            </a:r>
            <a:r>
              <a:rPr lang="en-US" sz="1400" dirty="0" err="1"/>
              <a:t>gincana</a:t>
            </a:r>
            <a:r>
              <a:rPr lang="en-US" sz="1400" dirty="0"/>
              <a:t> virtual con 7 </a:t>
            </a:r>
            <a:r>
              <a:rPr lang="en-US" sz="1400" dirty="0" err="1"/>
              <a:t>retos</a:t>
            </a:r>
            <a:r>
              <a:rPr lang="en-US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 </a:t>
            </a:r>
            <a:r>
              <a:rPr lang="en-US" sz="1400" dirty="0" err="1"/>
              <a:t>basan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encontrar</a:t>
            </a:r>
            <a:r>
              <a:rPr lang="en-US" sz="1400" dirty="0"/>
              <a:t> </a:t>
            </a:r>
            <a:r>
              <a:rPr lang="en-US" sz="1400" dirty="0" err="1"/>
              <a:t>pistas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el</a:t>
            </a:r>
            <a:r>
              <a:rPr lang="en-US" sz="1400" dirty="0"/>
              <a:t> </a:t>
            </a:r>
            <a:r>
              <a:rPr lang="en-US" sz="1400" dirty="0" err="1"/>
              <a:t>evento</a:t>
            </a:r>
            <a:r>
              <a:rPr lang="en-US" sz="1400" dirty="0"/>
              <a:t> o </a:t>
            </a:r>
            <a:r>
              <a:rPr lang="en-US" sz="1400" dirty="0" err="1"/>
              <a:t>hacer</a:t>
            </a:r>
            <a:r>
              <a:rPr lang="en-US" sz="1400" dirty="0"/>
              <a:t> </a:t>
            </a:r>
            <a:r>
              <a:rPr lang="en-US" sz="1400" dirty="0" err="1"/>
              <a:t>retos</a:t>
            </a:r>
            <a:r>
              <a:rPr lang="en-US" sz="1400" dirty="0"/>
              <a:t> </a:t>
            </a:r>
            <a:r>
              <a:rPr lang="en-US" sz="1400" dirty="0" err="1"/>
              <a:t>como</a:t>
            </a:r>
            <a:r>
              <a:rPr lang="en-US" sz="1400" dirty="0"/>
              <a:t> </a:t>
            </a:r>
            <a:r>
              <a:rPr lang="en-US" sz="1400" dirty="0" err="1"/>
              <a:t>tomar</a:t>
            </a:r>
            <a:r>
              <a:rPr lang="en-US" sz="1400" dirty="0"/>
              <a:t> </a:t>
            </a:r>
            <a:r>
              <a:rPr lang="en-US" sz="1400" dirty="0" err="1"/>
              <a:t>fotos</a:t>
            </a:r>
            <a:r>
              <a:rPr lang="en-US" sz="1400" dirty="0"/>
              <a:t> </a:t>
            </a:r>
            <a:r>
              <a:rPr lang="en-US" sz="1400" dirty="0" err="1"/>
              <a:t>específicas</a:t>
            </a:r>
            <a:r>
              <a:rPr lang="en-US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Las </a:t>
            </a:r>
            <a:r>
              <a:rPr lang="en-US" sz="1400" b="1" dirty="0" err="1"/>
              <a:t>primeras</a:t>
            </a:r>
            <a:r>
              <a:rPr lang="en-US" sz="1400" b="1"/>
              <a:t> 2 </a:t>
            </a:r>
            <a:r>
              <a:rPr lang="en-US" sz="1400" b="1" dirty="0"/>
              <a:t>personas </a:t>
            </a:r>
            <a:r>
              <a:rPr lang="en-US" sz="1400" dirty="0"/>
              <a:t>que </a:t>
            </a:r>
            <a:r>
              <a:rPr lang="en-US" sz="1400" dirty="0" err="1"/>
              <a:t>resuelvan</a:t>
            </a:r>
            <a:r>
              <a:rPr lang="en-US" sz="1400" dirty="0"/>
              <a:t> </a:t>
            </a:r>
            <a:r>
              <a:rPr lang="en-US" sz="1400" dirty="0" err="1"/>
              <a:t>todos</a:t>
            </a:r>
            <a:r>
              <a:rPr lang="en-US" sz="1400" dirty="0"/>
              <a:t>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retos</a:t>
            </a:r>
            <a:r>
              <a:rPr lang="en-US" sz="1400" dirty="0"/>
              <a:t> </a:t>
            </a:r>
            <a:r>
              <a:rPr lang="en-US" sz="1400" dirty="0" err="1"/>
              <a:t>ganarán</a:t>
            </a:r>
            <a:r>
              <a:rPr lang="en-US" sz="1400" dirty="0"/>
              <a:t> cheque Amazon de 25€ </a:t>
            </a:r>
            <a:r>
              <a:rPr lang="en-US" sz="1400" dirty="0" err="1"/>
              <a:t>cada</a:t>
            </a:r>
            <a:r>
              <a:rPr lang="en-US" sz="1400" dirty="0"/>
              <a:t> </a:t>
            </a:r>
            <a:r>
              <a:rPr lang="en-US" sz="1400" dirty="0" err="1"/>
              <a:t>una</a:t>
            </a:r>
            <a:r>
              <a:rPr lang="en-US" sz="1400" dirty="0"/>
              <a:t>.</a:t>
            </a:r>
            <a:endParaRPr lang="es-ES" sz="1400" dirty="0"/>
          </a:p>
        </p:txBody>
      </p:sp>
      <p:pic>
        <p:nvPicPr>
          <p:cNvPr id="6" name="Picture 5" descr="A qr code on a green background&#10;&#10;Description automatically generated with medium confidence">
            <a:extLst>
              <a:ext uri="{FF2B5EF4-FFF2-40B4-BE49-F238E27FC236}">
                <a16:creationId xmlns:a16="http://schemas.microsoft.com/office/drawing/2014/main" id="{2C539AB0-491E-F56D-8FA1-FB7CAD8B8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0BD65D-A3D6-8DA0-C0E2-01E70AF2D2C9}"/>
              </a:ext>
            </a:extLst>
          </p:cNvPr>
          <p:cNvSpPr txBox="1"/>
          <p:nvPr/>
        </p:nvSpPr>
        <p:spPr>
          <a:xfrm>
            <a:off x="254000" y="457226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29E8F"/>
                </a:solidFill>
              </a:rPr>
              <a:t>https://forms.office.com/r/9hDU1eJryJ</a:t>
            </a:r>
          </a:p>
        </p:txBody>
      </p:sp>
    </p:spTree>
    <p:extLst>
      <p:ext uri="{BB962C8B-B14F-4D97-AF65-F5344CB8AC3E}">
        <p14:creationId xmlns:p14="http://schemas.microsoft.com/office/powerpoint/2010/main" val="3512894443"/>
      </p:ext>
    </p:extLst>
  </p:cSld>
  <p:clrMapOvr>
    <a:masterClrMapping/>
  </p:clrMapOvr>
  <p:transition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E31E761-19AB-434A-B29A-3AB57174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1955"/>
            <a:ext cx="8229600" cy="589019"/>
          </a:xfrm>
        </p:spPr>
        <p:txBody>
          <a:bodyPr/>
          <a:lstStyle/>
          <a:p>
            <a:r>
              <a:rPr lang="es-ES" dirty="0" err="1"/>
              <a:t>Goodies</a:t>
            </a:r>
            <a:endParaRPr lang="es-ES" dirty="0"/>
          </a:p>
        </p:txBody>
      </p:sp>
      <p:pic>
        <p:nvPicPr>
          <p:cNvPr id="4" name="Picture 3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CE20674-5D6D-E61F-0809-A4B523F7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332" y="45135"/>
            <a:ext cx="684605" cy="684605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343DE7D8-BC91-C7C2-C42A-FC7FC4423D67}"/>
              </a:ext>
            </a:extLst>
          </p:cNvPr>
          <p:cNvSpPr txBox="1">
            <a:spLocks/>
          </p:cNvSpPr>
          <p:nvPr/>
        </p:nvSpPr>
        <p:spPr>
          <a:xfrm>
            <a:off x="457200" y="990975"/>
            <a:ext cx="4574822" cy="384349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 </a:t>
            </a:r>
            <a:r>
              <a:rPr lang="en-US" sz="1600" dirty="0" err="1"/>
              <a:t>el</a:t>
            </a:r>
            <a:r>
              <a:rPr lang="en-US" sz="1600" dirty="0"/>
              <a:t> pasillo del Track 1 </a:t>
            </a:r>
            <a:r>
              <a:rPr lang="en-US" sz="1600" dirty="0" err="1"/>
              <a:t>podréis</a:t>
            </a:r>
            <a:r>
              <a:rPr lang="en-US" sz="1600" dirty="0"/>
              <a:t> </a:t>
            </a:r>
            <a:r>
              <a:rPr lang="en-US" sz="1600" dirty="0" err="1"/>
              <a:t>encontrar</a:t>
            </a:r>
            <a:r>
              <a:rPr lang="en-US" sz="1600" dirty="0"/>
              <a:t> </a:t>
            </a:r>
            <a:r>
              <a:rPr lang="en-US" sz="1600" dirty="0" err="1"/>
              <a:t>lugar</a:t>
            </a:r>
            <a:r>
              <a:rPr lang="en-US" sz="1600" dirty="0"/>
              <a:t> con </a:t>
            </a:r>
            <a:r>
              <a:rPr lang="en-US" sz="1600" dirty="0" err="1"/>
              <a:t>diversos</a:t>
            </a:r>
            <a:r>
              <a:rPr lang="en-US" sz="1600" dirty="0"/>
              <a:t> goodies, </a:t>
            </a:r>
            <a:r>
              <a:rPr lang="en-US" sz="1600" dirty="0" err="1"/>
              <a:t>desde</a:t>
            </a:r>
            <a:r>
              <a:rPr lang="en-US" sz="1600" dirty="0"/>
              <a:t> </a:t>
            </a:r>
            <a:r>
              <a:rPr lang="en-US" sz="1600" dirty="0" err="1"/>
              <a:t>pegatinas</a:t>
            </a:r>
            <a:r>
              <a:rPr lang="en-US" sz="1600" dirty="0"/>
              <a:t> a </a:t>
            </a:r>
            <a:r>
              <a:rPr lang="en-US" sz="1600" dirty="0" err="1"/>
              <a:t>algunas</a:t>
            </a:r>
            <a:r>
              <a:rPr lang="en-US" sz="1600" dirty="0"/>
              <a:t> </a:t>
            </a:r>
            <a:r>
              <a:rPr lang="en-US" sz="1600" dirty="0" err="1"/>
              <a:t>camisetas</a:t>
            </a:r>
            <a:r>
              <a:rPr lang="en-US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Hay goodies del </a:t>
            </a:r>
            <a:r>
              <a:rPr lang="en-US" sz="1600" dirty="0" err="1"/>
              <a:t>evento</a:t>
            </a:r>
            <a:r>
              <a:rPr lang="en-US" sz="1600" dirty="0"/>
              <a:t> </a:t>
            </a:r>
            <a:r>
              <a:rPr lang="en-US" sz="1600" dirty="0" err="1"/>
              <a:t>pero</a:t>
            </a:r>
            <a:r>
              <a:rPr lang="en-US" sz="1600" dirty="0"/>
              <a:t> </a:t>
            </a:r>
            <a:r>
              <a:rPr lang="en-US" sz="1600" dirty="0" err="1"/>
              <a:t>también</a:t>
            </a:r>
            <a:r>
              <a:rPr lang="en-US" sz="1600" dirty="0"/>
              <a:t> de </a:t>
            </a:r>
            <a:r>
              <a:rPr lang="en-US" sz="1600" dirty="0" err="1"/>
              <a:t>nuestros</a:t>
            </a:r>
            <a:r>
              <a:rPr lang="en-US" sz="1600" dirty="0"/>
              <a:t> sponsors.</a:t>
            </a:r>
            <a:endParaRPr lang="es-ES" sz="1600" dirty="0"/>
          </a:p>
        </p:txBody>
      </p:sp>
      <p:pic>
        <p:nvPicPr>
          <p:cNvPr id="5" name="Picture 2" descr="Imagen">
            <a:extLst>
              <a:ext uri="{FF2B5EF4-FFF2-40B4-BE49-F238E27FC236}">
                <a16:creationId xmlns:a16="http://schemas.microsoft.com/office/drawing/2014/main" id="{F0556667-71D7-820E-FDF5-D057854BB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5" y="0"/>
            <a:ext cx="38576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628261"/>
      </p:ext>
    </p:extLst>
  </p:cSld>
  <p:clrMapOvr>
    <a:masterClrMapping/>
  </p:clrMapOvr>
  <p:transition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BDEA453E-DB43-4252-9F8A-8F68D54FC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Sponsors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04FBB3B4-B959-4552-BDAA-BA17D4CEC2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¡Sin ellos no sería posible el evento!</a:t>
            </a:r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DA2C67AB-449E-242A-E575-A1F56DFE4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359" y="0"/>
            <a:ext cx="3211641" cy="5143500"/>
          </a:xfrm>
          <a:prstGeom prst="rect">
            <a:avLst/>
          </a:prstGeom>
        </p:spPr>
      </p:pic>
      <p:sp>
        <p:nvSpPr>
          <p:cNvPr id="6" name="Marcador de texto 10">
            <a:extLst>
              <a:ext uri="{FF2B5EF4-FFF2-40B4-BE49-F238E27FC236}">
                <a16:creationId xmlns:a16="http://schemas.microsoft.com/office/drawing/2014/main" id="{F400606D-612A-FF2B-C9D3-AF3845B88477}"/>
              </a:ext>
            </a:extLst>
          </p:cNvPr>
          <p:cNvSpPr txBox="1">
            <a:spLocks/>
          </p:cNvSpPr>
          <p:nvPr/>
        </p:nvSpPr>
        <p:spPr>
          <a:xfrm>
            <a:off x="485422" y="1168048"/>
            <a:ext cx="437445" cy="3792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74596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843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7438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685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/>
              <a:t>Oro</a:t>
            </a:r>
          </a:p>
        </p:txBody>
      </p:sp>
      <p:sp>
        <p:nvSpPr>
          <p:cNvPr id="7" name="Marcador de texto 10">
            <a:extLst>
              <a:ext uri="{FF2B5EF4-FFF2-40B4-BE49-F238E27FC236}">
                <a16:creationId xmlns:a16="http://schemas.microsoft.com/office/drawing/2014/main" id="{391DAF14-C3E3-B19B-5053-2B6047E95BE0}"/>
              </a:ext>
            </a:extLst>
          </p:cNvPr>
          <p:cNvSpPr txBox="1">
            <a:spLocks/>
          </p:cNvSpPr>
          <p:nvPr/>
        </p:nvSpPr>
        <p:spPr>
          <a:xfrm>
            <a:off x="518718" y="2657295"/>
            <a:ext cx="589844" cy="3792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74596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843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7438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685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/>
              <a:t>Plata</a:t>
            </a:r>
          </a:p>
        </p:txBody>
      </p:sp>
      <p:sp>
        <p:nvSpPr>
          <p:cNvPr id="8" name="Marcador de texto 10">
            <a:extLst>
              <a:ext uri="{FF2B5EF4-FFF2-40B4-BE49-F238E27FC236}">
                <a16:creationId xmlns:a16="http://schemas.microsoft.com/office/drawing/2014/main" id="{57B8DB81-1E28-C12C-A691-7A71914E1FBC}"/>
              </a:ext>
            </a:extLst>
          </p:cNvPr>
          <p:cNvSpPr txBox="1">
            <a:spLocks/>
          </p:cNvSpPr>
          <p:nvPr/>
        </p:nvSpPr>
        <p:spPr>
          <a:xfrm>
            <a:off x="518718" y="3796493"/>
            <a:ext cx="677333" cy="3792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74596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843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17438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85685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/>
              <a:t>Bronce</a:t>
            </a:r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40B1848-E920-005B-09AA-D84585848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18" y="1194609"/>
            <a:ext cx="1260000" cy="1260000"/>
          </a:xfrm>
          <a:prstGeom prst="rect">
            <a:avLst/>
          </a:prstGeom>
        </p:spPr>
      </p:pic>
      <p:pic>
        <p:nvPicPr>
          <p:cNvPr id="16" name="Picture 15" descr="Text, logo&#10;&#10;Description automatically generated">
            <a:extLst>
              <a:ext uri="{FF2B5EF4-FFF2-40B4-BE49-F238E27FC236}">
                <a16:creationId xmlns:a16="http://schemas.microsoft.com/office/drawing/2014/main" id="{0D462019-D14D-DA88-B0D5-99E4D6DB9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461" y="1194609"/>
            <a:ext cx="1260000" cy="1260000"/>
          </a:xfrm>
          <a:prstGeom prst="rect">
            <a:avLst/>
          </a:prstGeom>
        </p:spPr>
      </p:pic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054E5796-56CB-8D16-FD10-3C818E552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5309" y="1194609"/>
            <a:ext cx="1260000" cy="1260000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50D2E5BA-47C2-F15C-7A58-023B3C200E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9063" y="1219753"/>
            <a:ext cx="1260000" cy="1260000"/>
          </a:xfrm>
          <a:prstGeom prst="rect">
            <a:avLst/>
          </a:prstGeom>
        </p:spPr>
      </p:pic>
      <p:pic>
        <p:nvPicPr>
          <p:cNvPr id="22" name="Picture 21" descr="Logo, company name&#10;&#10;Description automatically generated">
            <a:extLst>
              <a:ext uri="{FF2B5EF4-FFF2-40B4-BE49-F238E27FC236}">
                <a16:creationId xmlns:a16="http://schemas.microsoft.com/office/drawing/2014/main" id="{1DA9D091-AC01-7A43-7941-B6964147A9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717" y="1753269"/>
            <a:ext cx="1260000" cy="1260000"/>
          </a:xfrm>
          <a:prstGeom prst="rect">
            <a:avLst/>
          </a:prstGeom>
        </p:spPr>
      </p:pic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6C80AD4E-993E-CE66-59FC-60F9AF8286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717" y="2918532"/>
            <a:ext cx="900000" cy="900000"/>
          </a:xfrm>
          <a:prstGeom prst="rect">
            <a:avLst/>
          </a:prstGeom>
        </p:spPr>
      </p:pic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39BE2572-C1AF-C8FC-BC11-0E58FD7A20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1579" y="2918532"/>
            <a:ext cx="900000" cy="900000"/>
          </a:xfrm>
          <a:prstGeom prst="rect">
            <a:avLst/>
          </a:prstGeom>
        </p:spPr>
      </p:pic>
      <p:pic>
        <p:nvPicPr>
          <p:cNvPr id="28" name="Picture 27" descr="Logo&#10;&#10;Description automatically generated">
            <a:extLst>
              <a:ext uri="{FF2B5EF4-FFF2-40B4-BE49-F238E27FC236}">
                <a16:creationId xmlns:a16="http://schemas.microsoft.com/office/drawing/2014/main" id="{7A7C3CEF-F840-A0E8-BEDF-79E57C9B11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11734" y="2916132"/>
            <a:ext cx="900000" cy="900000"/>
          </a:xfrm>
          <a:prstGeom prst="rect">
            <a:avLst/>
          </a:prstGeom>
        </p:spPr>
      </p:pic>
      <p:pic>
        <p:nvPicPr>
          <p:cNvPr id="30" name="Picture 29" descr="Logo&#10;&#10;Description automatically generated">
            <a:extLst>
              <a:ext uri="{FF2B5EF4-FFF2-40B4-BE49-F238E27FC236}">
                <a16:creationId xmlns:a16="http://schemas.microsoft.com/office/drawing/2014/main" id="{6CEA97F3-C62F-FCE5-3F41-31927E74FA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7384" y="4114803"/>
            <a:ext cx="720000" cy="720000"/>
          </a:xfrm>
          <a:prstGeom prst="rect">
            <a:avLst/>
          </a:prstGeom>
        </p:spPr>
      </p:pic>
      <p:pic>
        <p:nvPicPr>
          <p:cNvPr id="32" name="Picture 31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8100EE8-4516-5CA5-4BB7-C0396C677D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46510" y="4384542"/>
            <a:ext cx="684605" cy="684605"/>
          </a:xfrm>
          <a:prstGeom prst="rect">
            <a:avLst/>
          </a:prstGeom>
        </p:spPr>
      </p:pic>
      <p:pic>
        <p:nvPicPr>
          <p:cNvPr id="3" name="Picture 2" descr="A picture containing font, text, graphics, logo&#10;&#10;Description automatically generated">
            <a:extLst>
              <a:ext uri="{FF2B5EF4-FFF2-40B4-BE49-F238E27FC236}">
                <a16:creationId xmlns:a16="http://schemas.microsoft.com/office/drawing/2014/main" id="{1AF2C104-AC63-C94A-92A6-11C5B6367B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6140" y="4736408"/>
            <a:ext cx="720000" cy="39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238701"/>
      </p:ext>
    </p:extLst>
  </p:cSld>
  <p:clrMapOvr>
    <a:masterClrMapping/>
  </p:clrMapOvr>
  <p:transition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9E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9">
            <a:extLst>
              <a:ext uri="{FF2B5EF4-FFF2-40B4-BE49-F238E27FC236}">
                <a16:creationId xmlns:a16="http://schemas.microsoft.com/office/drawing/2014/main" id="{0B9CB7EB-2162-A7B3-6012-C27AE5933FD5}"/>
              </a:ext>
            </a:extLst>
          </p:cNvPr>
          <p:cNvSpPr txBox="1">
            <a:spLocks/>
          </p:cNvSpPr>
          <p:nvPr/>
        </p:nvSpPr>
        <p:spPr>
          <a:xfrm>
            <a:off x="1428044" y="1598683"/>
            <a:ext cx="6287912" cy="194613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s-ES" sz="4000" b="1" dirty="0">
                <a:solidFill>
                  <a:schemeClr val="tx1"/>
                </a:solidFill>
              </a:rPr>
              <a:t>Aprendan, compartan, pero por encima de todo pasadlo bien.</a:t>
            </a:r>
          </a:p>
        </p:txBody>
      </p:sp>
    </p:spTree>
    <p:extLst>
      <p:ext uri="{BB962C8B-B14F-4D97-AF65-F5344CB8AC3E}">
        <p14:creationId xmlns:p14="http://schemas.microsoft.com/office/powerpoint/2010/main" val="199591886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B7EF7B1-046A-DBA6-89A7-34E2515E5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39" y="1193800"/>
            <a:ext cx="7835722" cy="3619940"/>
          </a:xfrm>
          <a:prstGeom prst="rect">
            <a:avLst/>
          </a:prstGeom>
        </p:spPr>
      </p:pic>
      <p:pic>
        <p:nvPicPr>
          <p:cNvPr id="8" name="Picture 7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995B66B-DA62-25C7-BD4A-77E37A85A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66" y="-24351"/>
            <a:ext cx="2381267" cy="238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86124"/>
      </p:ext>
    </p:extLst>
  </p:cSld>
  <p:clrMapOvr>
    <a:masterClrMapping/>
  </p:clrMapOvr>
  <p:transition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F3C05F6-5643-4514-9015-EADA69635388}"/>
              </a:ext>
            </a:extLst>
          </p:cNvPr>
          <p:cNvGrpSpPr/>
          <p:nvPr/>
        </p:nvGrpSpPr>
        <p:grpSpPr>
          <a:xfrm>
            <a:off x="171059" y="2981909"/>
            <a:ext cx="6550772" cy="1871742"/>
            <a:chOff x="473523" y="2957809"/>
            <a:chExt cx="8438902" cy="307729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979A00A-288F-4596-8596-B6245973844F}"/>
                </a:ext>
              </a:extLst>
            </p:cNvPr>
            <p:cNvGrpSpPr/>
            <p:nvPr/>
          </p:nvGrpSpPr>
          <p:grpSpPr>
            <a:xfrm>
              <a:off x="473523" y="2957809"/>
              <a:ext cx="8438902" cy="3077297"/>
              <a:chOff x="406551" y="3713239"/>
              <a:chExt cx="9311751" cy="3077297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ACD9056F-D671-4F3C-A669-BF15F1237944}"/>
                  </a:ext>
                </a:extLst>
              </p:cNvPr>
              <p:cNvGrpSpPr/>
              <p:nvPr/>
            </p:nvGrpSpPr>
            <p:grpSpPr>
              <a:xfrm>
                <a:off x="406551" y="3713239"/>
                <a:ext cx="9311751" cy="3077297"/>
                <a:chOff x="474925" y="2957810"/>
                <a:chExt cx="9253606" cy="3077297"/>
              </a:xfrm>
            </p:grpSpPr>
            <p:sp>
              <p:nvSpPr>
                <p:cNvPr id="10" name="TextBox 9"/>
                <p:cNvSpPr txBox="1"/>
                <p:nvPr/>
              </p:nvSpPr>
              <p:spPr>
                <a:xfrm>
                  <a:off x="474925" y="2957810"/>
                  <a:ext cx="9253606" cy="3077297"/>
                </a:xfrm>
                <a:prstGeom prst="rect">
                  <a:avLst/>
                </a:prstGeom>
                <a:solidFill>
                  <a:srgbClr val="512BD4"/>
                </a:solidFill>
              </p:spPr>
              <p:txBody>
                <a:bodyPr wrap="square" lIns="179259" tIns="143407" rIns="179259" bIns="143407" rtlCol="0" anchor="ctr">
                  <a:noAutofit/>
                </a:bodyPr>
                <a:lstStyle>
                  <a:defPPr>
                    <a:defRPr lang="en-US"/>
                  </a:defPPr>
                  <a:lvl1pPr algn="ctr" defTabSz="914224">
                    <a:lnSpc>
                      <a:spcPct val="90000"/>
                    </a:lnSpc>
                    <a:defRPr sz="2000" kern="0">
                      <a:gradFill>
                        <a:gsLst>
                          <a:gs pos="125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 Semibold" panose="020B0702040204020203" pitchFamily="34" charset="0"/>
                      <a:cs typeface="Segoe UI Semibold" panose="020B0702040204020203" pitchFamily="34" charset="0"/>
                    </a:defRPr>
                  </a:lvl1pPr>
                </a:lstStyle>
                <a:p>
                  <a:pPr defTabSz="685519">
                    <a:defRPr/>
                  </a:pPr>
                  <a:endParaRPr lang="en-US" sz="1000" b="1">
                    <a:solidFill>
                      <a:srgbClr val="FFFFFF"/>
                    </a:solidFill>
                    <a:latin typeface="Segoe UI"/>
                    <a:ea typeface="+mn-ea"/>
                  </a:endParaRP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3762304" y="5408884"/>
                  <a:ext cx="2688627" cy="382081"/>
                </a:xfrm>
                <a:prstGeom prst="rect">
                  <a:avLst/>
                </a:prstGeom>
                <a:solidFill>
                  <a:srgbClr val="D2D2D2"/>
                </a:solidFill>
              </p:spPr>
              <p:txBody>
                <a:bodyPr wrap="square" lIns="179259" tIns="143407" rIns="179259" bIns="143407" rtlCol="0" anchor="ctr">
                  <a:noAutofit/>
                </a:bodyPr>
                <a:lstStyle/>
                <a:p>
                  <a:pPr algn="ctr" defTabSz="672015">
                    <a:lnSpc>
                      <a:spcPct val="90000"/>
                    </a:lnSpc>
                    <a:defRPr/>
                  </a:pPr>
                  <a:r>
                    <a:rPr lang="en-US" sz="700" b="1">
                      <a:gradFill>
                        <a:gsLst>
                          <a:gs pos="2804">
                            <a:srgbClr val="505050"/>
                          </a:gs>
                          <a:gs pos="26000">
                            <a:srgbClr val="505050"/>
                          </a:gs>
                        </a:gsLst>
                        <a:lin ang="5400000" scaled="1"/>
                      </a:gradFill>
                      <a:latin typeface="Segoe UI"/>
                      <a:ea typeface="+mn-ea"/>
                      <a:cs typeface="Segoe UI Semilight" panose="020B0402040204020203" pitchFamily="34" charset="0"/>
                    </a:rPr>
                    <a:t>COMPILERS</a:t>
                  </a: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6759530" y="5408884"/>
                  <a:ext cx="2626177" cy="382081"/>
                </a:xfrm>
                <a:prstGeom prst="rect">
                  <a:avLst/>
                </a:prstGeom>
                <a:solidFill>
                  <a:srgbClr val="D2D2D2"/>
                </a:solidFill>
              </p:spPr>
              <p:txBody>
                <a:bodyPr wrap="square" lIns="179259" tIns="143407" rIns="179259" bIns="143407" rtlCol="0" anchor="ctr">
                  <a:noAutofit/>
                </a:bodyPr>
                <a:lstStyle/>
                <a:p>
                  <a:pPr algn="ctr" defTabSz="672015">
                    <a:lnSpc>
                      <a:spcPct val="90000"/>
                    </a:lnSpc>
                    <a:defRPr/>
                  </a:pPr>
                  <a:r>
                    <a:rPr lang="en-US" sz="700" b="1">
                      <a:gradFill>
                        <a:gsLst>
                          <a:gs pos="2804">
                            <a:srgbClr val="505050"/>
                          </a:gs>
                          <a:gs pos="26000">
                            <a:srgbClr val="505050"/>
                          </a:gs>
                        </a:gsLst>
                        <a:lin ang="5400000" scaled="1"/>
                      </a:gradFill>
                      <a:latin typeface="Segoe UI"/>
                      <a:ea typeface="+mn-ea"/>
                      <a:cs typeface="Segoe UI Semilight" panose="020B0402040204020203" pitchFamily="34" charset="0"/>
                    </a:rPr>
                    <a:t>LANGUAGES</a:t>
                  </a: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819096" y="5408885"/>
                  <a:ext cx="2634609" cy="394116"/>
                </a:xfrm>
                <a:prstGeom prst="rect">
                  <a:avLst/>
                </a:prstGeom>
                <a:solidFill>
                  <a:srgbClr val="D2D2D2"/>
                </a:solidFill>
              </p:spPr>
              <p:txBody>
                <a:bodyPr wrap="square" lIns="179259" tIns="143407" rIns="179259" bIns="143407" rtlCol="0" anchor="ctr">
                  <a:noAutofit/>
                </a:bodyPr>
                <a:lstStyle/>
                <a:p>
                  <a:pPr algn="ctr" defTabSz="672015">
                    <a:lnSpc>
                      <a:spcPct val="90000"/>
                    </a:lnSpc>
                    <a:defRPr/>
                  </a:pPr>
                  <a:r>
                    <a:rPr lang="en-US" sz="700" b="1">
                      <a:gradFill>
                        <a:gsLst>
                          <a:gs pos="2804">
                            <a:srgbClr val="505050"/>
                          </a:gs>
                          <a:gs pos="26000">
                            <a:srgbClr val="505050"/>
                          </a:gs>
                        </a:gsLst>
                        <a:lin ang="5400000" scaled="1"/>
                      </a:gradFill>
                      <a:latin typeface="Segoe UI"/>
                      <a:ea typeface="+mn-ea"/>
                      <a:cs typeface="Segoe UI Semilight" panose="020B0402040204020203" pitchFamily="34" charset="0"/>
                    </a:rPr>
                    <a:t>RUNTIME COMPONENTS</a:t>
                  </a: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532406" y="3553750"/>
                  <a:ext cx="9162736" cy="1149498"/>
                </a:xfrm>
                <a:prstGeom prst="rect">
                  <a:avLst/>
                </a:prstGeom>
                <a:solidFill>
                  <a:srgbClr val="000000">
                    <a:alpha val="10196"/>
                  </a:srgbClr>
                </a:solidFill>
              </p:spPr>
              <p:txBody>
                <a:bodyPr wrap="square" lIns="179259" tIns="143407" rIns="179259" bIns="143407" rtlCol="0" anchor="ctr">
                  <a:noAutofit/>
                </a:bodyPr>
                <a:lstStyle>
                  <a:defPPr>
                    <a:defRPr lang="en-US"/>
                  </a:defPPr>
                  <a:lvl1pPr algn="ctr" defTabSz="914224">
                    <a:lnSpc>
                      <a:spcPct val="90000"/>
                    </a:lnSpc>
                    <a:defRPr sz="1600" b="1" kern="0">
                      <a:gradFill>
                        <a:gsLst>
                          <a:gs pos="2804">
                            <a:srgbClr val="505050"/>
                          </a:gs>
                          <a:gs pos="26000">
                            <a:srgbClr val="505050"/>
                          </a:gs>
                        </a:gsLst>
                        <a:lin ang="5400000" scaled="1"/>
                      </a:gradFill>
                      <a:cs typeface="Segoe UI Semilight" panose="020B0402040204020203" pitchFamily="34" charset="0"/>
                    </a:defRPr>
                  </a:lvl1pPr>
                </a:lstStyle>
                <a:p>
                  <a:pPr defTabSz="685519">
                    <a:defRPr/>
                  </a:pPr>
                  <a:r>
                    <a:rPr lang="en-US" sz="1350" dirty="0">
                      <a:solidFill>
                        <a:srgbClr val="E5E5E5"/>
                      </a:solidFill>
                      <a:latin typeface="Segoe UI Semibold" panose="020B0702040204020203" pitchFamily="34" charset="0"/>
                      <a:ea typeface="+mn-ea"/>
                      <a:cs typeface="Segoe UI Semibold" panose="020B0702040204020203" pitchFamily="34" charset="0"/>
                    </a:rPr>
                    <a:t>LIBRERÍAS DE BASE COMÚN/APIs </a:t>
                  </a:r>
                  <a:endParaRPr lang="en-US" sz="1050" dirty="0">
                    <a:solidFill>
                      <a:srgbClr val="E5E5E5"/>
                    </a:solidFill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endParaRPr>
                </a:p>
              </p:txBody>
            </p:sp>
            <p:sp>
              <p:nvSpPr>
                <p:cNvPr id="6" name="Rectangle 5"/>
                <p:cNvSpPr/>
                <p:nvPr/>
              </p:nvSpPr>
              <p:spPr>
                <a:xfrm>
                  <a:off x="549899" y="4949462"/>
                  <a:ext cx="9162736" cy="40480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defTabSz="685373">
                    <a:defRPr/>
                  </a:pPr>
                  <a:r>
                    <a:rPr lang="en-US" sz="1000" b="1" dirty="0">
                      <a:solidFill>
                        <a:srgbClr val="FFFFFF"/>
                      </a:solidFill>
                      <a:latin typeface="Segoe UI Semibold" panose="020B0702040204020203" pitchFamily="34" charset="0"/>
                      <a:ea typeface="+mn-ea"/>
                      <a:cs typeface="Segoe UI Semibold" panose="020B0702040204020203" pitchFamily="34" charset="0"/>
                    </a:rPr>
                    <a:t>INFRAESTRUCTURA</a:t>
                  </a:r>
                  <a:endParaRPr lang="en-US" sz="1300" kern="1200" dirty="0">
                    <a:solidFill>
                      <a:srgbClr val="505050"/>
                    </a:solidFill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endParaRPr>
                </a:p>
              </p:txBody>
            </p:sp>
          </p:grpSp>
          <p:sp>
            <p:nvSpPr>
              <p:cNvPr id="4" name="Rectangle 3"/>
              <p:cNvSpPr/>
              <p:nvPr/>
            </p:nvSpPr>
            <p:spPr>
              <a:xfrm>
                <a:off x="431235" y="3774151"/>
                <a:ext cx="9253607" cy="629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519">
                  <a:lnSpc>
                    <a:spcPct val="90000"/>
                  </a:lnSpc>
                  <a:defRPr/>
                </a:pPr>
                <a:r>
                  <a:rPr lang="en-US" sz="2100" dirty="0">
                    <a:solidFill>
                      <a:schemeClr val="tx1"/>
                    </a:solidFill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.NET 7</a:t>
                </a: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517024" y="4814980"/>
              <a:ext cx="8364952" cy="1108392"/>
            </a:xfrm>
            <a:prstGeom prst="rect">
              <a:avLst/>
            </a:prstGeom>
            <a:solidFill>
              <a:srgbClr val="000000">
                <a:alpha val="10196"/>
              </a:srgbClr>
            </a:solidFill>
          </p:spPr>
          <p:txBody>
            <a:bodyPr wrap="square" lIns="179259" tIns="143407" rIns="179259" bIns="143407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defTabSz="685519">
                <a:defRPr/>
              </a:pPr>
              <a:endParaRPr lang="en-US" sz="800" dirty="0">
                <a:solidFill>
                  <a:srgbClr val="FFFFFF"/>
                </a:solidFill>
                <a:latin typeface="Segoe UI"/>
                <a:ea typeface="+mn-ea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11A1041-3F37-4B05-80B8-8CD6AC8DE58B}"/>
              </a:ext>
            </a:extLst>
          </p:cNvPr>
          <p:cNvGrpSpPr/>
          <p:nvPr/>
        </p:nvGrpSpPr>
        <p:grpSpPr>
          <a:xfrm>
            <a:off x="7505894" y="717970"/>
            <a:ext cx="1813377" cy="4197717"/>
            <a:chOff x="9244254" y="1451039"/>
            <a:chExt cx="2417836" cy="5596957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CDECF18-67A8-4760-B8DE-0636BFEA44B8}"/>
                </a:ext>
              </a:extLst>
            </p:cNvPr>
            <p:cNvSpPr/>
            <p:nvPr/>
          </p:nvSpPr>
          <p:spPr bwMode="auto">
            <a:xfrm>
              <a:off x="9304441" y="1451039"/>
              <a:ext cx="2357649" cy="50092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179259" tIns="143407" rIns="179259" bIns="143407" numCol="1" rtlCol="0" anchor="t" anchorCtr="0" compatLnSpc="1">
              <a:prstTxWarp prst="textNoShape">
                <a:avLst/>
              </a:prstTxWarp>
            </a:bodyPr>
            <a:lstStyle/>
            <a:p>
              <a:pPr defTabSz="670820">
                <a:defRPr/>
              </a:pPr>
              <a:r>
                <a:rPr lang="en-US" sz="1500">
                  <a:gradFill>
                    <a:gsLst>
                      <a:gs pos="14679">
                        <a:srgbClr val="FFFFFF"/>
                      </a:gs>
                      <a:gs pos="38000">
                        <a:srgbClr val="FFFFFF"/>
                      </a:gs>
                    </a:gsLst>
                    <a:lin ang="5400000" scaled="1"/>
                  </a:gradFill>
                  <a:latin typeface="Segoe UI Light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389B246-68DD-4481-BBC4-1A7CF71F9408}"/>
                </a:ext>
              </a:extLst>
            </p:cNvPr>
            <p:cNvSpPr txBox="1"/>
            <p:nvPr/>
          </p:nvSpPr>
          <p:spPr>
            <a:xfrm>
              <a:off x="9244254" y="1451039"/>
              <a:ext cx="2375341" cy="604913"/>
            </a:xfrm>
            <a:prstGeom prst="rect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txBody>
            <a:bodyPr wrap="square" lIns="179259" tIns="143407" rIns="179259" bIns="143407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defTabSz="685519">
                <a:defRPr/>
              </a:pPr>
              <a:r>
                <a:rPr lang="en-US" sz="825" b="0">
                  <a:solidFill>
                    <a:srgbClr val="E6E6E6"/>
                  </a:solidFill>
                  <a:latin typeface="Segoe UI"/>
                  <a:ea typeface="+mn-ea"/>
                </a:rPr>
                <a:t>TOOLS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0DD9FD-768F-43AB-A8DC-CBB27E0C4194}"/>
                </a:ext>
              </a:extLst>
            </p:cNvPr>
            <p:cNvSpPr txBox="1"/>
            <p:nvPr/>
          </p:nvSpPr>
          <p:spPr>
            <a:xfrm>
              <a:off x="9313518" y="5383081"/>
              <a:ext cx="2348571" cy="5246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7" tIns="143407" rIns="91427" bIns="143407" rtlCol="0">
              <a:spAutoFit/>
            </a:bodyPr>
            <a:lstStyle/>
            <a:p>
              <a:pPr algn="ctr" defTabSz="672015">
                <a:lnSpc>
                  <a:spcPct val="90000"/>
                </a:lnSpc>
                <a:defRPr/>
              </a:pPr>
              <a:r>
                <a:rPr lang="en-US" sz="750" b="1">
                  <a:solidFill>
                    <a:srgbClr val="E6E6E6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Visual Studio Code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506498E-6095-4170-A916-DC31745C1123}"/>
                </a:ext>
              </a:extLst>
            </p:cNvPr>
            <p:cNvSpPr txBox="1"/>
            <p:nvPr/>
          </p:nvSpPr>
          <p:spPr>
            <a:xfrm>
              <a:off x="9304442" y="6523343"/>
              <a:ext cx="2357648" cy="5246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7" tIns="143407" rIns="91427" bIns="143407" rtlCol="0">
              <a:spAutoFit/>
            </a:bodyPr>
            <a:lstStyle/>
            <a:p>
              <a:pPr algn="ctr" defTabSz="672015">
                <a:lnSpc>
                  <a:spcPct val="90000"/>
                </a:lnSpc>
                <a:defRPr/>
              </a:pPr>
              <a:r>
                <a:rPr lang="en-US" sz="750" b="1">
                  <a:solidFill>
                    <a:srgbClr val="E6E6E6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CLI</a:t>
              </a: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F657A89-710B-4935-A7AC-C59AADBC3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3292" y="6037073"/>
              <a:ext cx="519947" cy="505742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9972DB0-D3D3-45BD-A2F3-A7DEF145CF13}"/>
                </a:ext>
              </a:extLst>
            </p:cNvPr>
            <p:cNvSpPr txBox="1"/>
            <p:nvPr/>
          </p:nvSpPr>
          <p:spPr>
            <a:xfrm>
              <a:off x="9275470" y="2816389"/>
              <a:ext cx="2357648" cy="5096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87868" tIns="137824" rIns="87868" bIns="137824" rtlCol="0">
              <a:spAutoFit/>
            </a:bodyPr>
            <a:lstStyle/>
            <a:p>
              <a:pPr algn="ctr" defTabSz="645799">
                <a:lnSpc>
                  <a:spcPct val="90000"/>
                </a:lnSpc>
                <a:defRPr/>
              </a:pPr>
              <a:r>
                <a:rPr lang="en-US" sz="750" b="1">
                  <a:solidFill>
                    <a:srgbClr val="E6E6E6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Visual Studio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EE777E9-9416-4AF3-8CE6-F9CBE1EDC735}"/>
                </a:ext>
              </a:extLst>
            </p:cNvPr>
            <p:cNvSpPr txBox="1"/>
            <p:nvPr/>
          </p:nvSpPr>
          <p:spPr>
            <a:xfrm>
              <a:off x="9286747" y="4128499"/>
              <a:ext cx="2375343" cy="5096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137824" rIns="89642" bIns="137824" rtlCol="0">
              <a:spAutoFit/>
            </a:bodyPr>
            <a:lstStyle/>
            <a:p>
              <a:pPr marL="10505" algn="ctr" defTabSz="645799">
                <a:lnSpc>
                  <a:spcPct val="90000"/>
                </a:lnSpc>
                <a:defRPr/>
              </a:pPr>
              <a:r>
                <a:rPr lang="en-US" sz="750" b="1">
                  <a:solidFill>
                    <a:srgbClr val="E6E6E6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Visual Studio for Mac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6A0C581-5D9C-466E-B578-A5583E612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87492" y="3453363"/>
              <a:ext cx="663793" cy="662929"/>
            </a:xfrm>
            <a:prstGeom prst="rect">
              <a:avLst/>
            </a:prstGeom>
          </p:spPr>
        </p:pic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id="{5C6FA744-B583-4374-B26D-FEADE38C8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087492" y="2159189"/>
              <a:ext cx="588010" cy="588010"/>
            </a:xfrm>
            <a:prstGeom prst="rect">
              <a:avLst/>
            </a:prstGeom>
          </p:spPr>
        </p:pic>
        <p:pic>
          <p:nvPicPr>
            <p:cNvPr id="15" name="Picture 14" descr="A close up of a logo&#10;&#10;Description automatically generated">
              <a:extLst>
                <a:ext uri="{FF2B5EF4-FFF2-40B4-BE49-F238E27FC236}">
                  <a16:creationId xmlns:a16="http://schemas.microsoft.com/office/drawing/2014/main" id="{AEB2DA1A-E3C0-4F11-8D03-6CB45182D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096009" y="4788630"/>
              <a:ext cx="594450" cy="594450"/>
            </a:xfrm>
            <a:prstGeom prst="rect">
              <a:avLst/>
            </a:prstGeom>
          </p:spPr>
        </p:pic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693ADAB9-0CD3-4ACA-AFD8-60B6A95EDCFE}"/>
              </a:ext>
            </a:extLst>
          </p:cNvPr>
          <p:cNvSpPr/>
          <p:nvPr/>
        </p:nvSpPr>
        <p:spPr bwMode="auto">
          <a:xfrm>
            <a:off x="1107025" y="1091024"/>
            <a:ext cx="937799" cy="155697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00" kern="12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6A25BB-F8AE-4AD3-91CE-05130160099B}"/>
              </a:ext>
            </a:extLst>
          </p:cNvPr>
          <p:cNvSpPr txBox="1"/>
          <p:nvPr/>
        </p:nvSpPr>
        <p:spPr>
          <a:xfrm>
            <a:off x="1105779" y="1836674"/>
            <a:ext cx="938453" cy="13503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defTabSz="68580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975" kern="1200">
                <a:solidFill>
                  <a:srgbClr val="FFFFFF"/>
                </a:solidFill>
                <a:latin typeface="Segoe UI Semibold" panose="020B0702040204020203" pitchFamily="34" charset="0"/>
                <a:ea typeface="+mn-ea"/>
                <a:cs typeface="+mn-cs"/>
              </a:rPr>
              <a:t>WEB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20F3DE6-40E3-414B-A393-F3803440188A}"/>
              </a:ext>
            </a:extLst>
          </p:cNvPr>
          <p:cNvSpPr/>
          <p:nvPr/>
        </p:nvSpPr>
        <p:spPr bwMode="auto">
          <a:xfrm>
            <a:off x="2046070" y="1091024"/>
            <a:ext cx="937799" cy="155697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00" kern="12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4D23332-5CB4-47E5-84F9-B19F9E90C0F7}"/>
              </a:ext>
            </a:extLst>
          </p:cNvPr>
          <p:cNvSpPr/>
          <p:nvPr/>
        </p:nvSpPr>
        <p:spPr bwMode="auto">
          <a:xfrm>
            <a:off x="2976151" y="1091024"/>
            <a:ext cx="937799" cy="155697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00" kern="12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BD40E6E-DBF8-4A45-8364-33C179C73747}"/>
              </a:ext>
            </a:extLst>
          </p:cNvPr>
          <p:cNvSpPr txBox="1"/>
          <p:nvPr/>
        </p:nvSpPr>
        <p:spPr>
          <a:xfrm>
            <a:off x="2998436" y="1836675"/>
            <a:ext cx="905210" cy="13503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defTabSz="68580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975" kern="1200">
                <a:solidFill>
                  <a:srgbClr val="FFFFFF"/>
                </a:solidFill>
                <a:latin typeface="Segoe UI Semibold" panose="020B0702040204020203" pitchFamily="34" charset="0"/>
                <a:ea typeface="+mn-ea"/>
                <a:cs typeface="+mn-cs"/>
              </a:rPr>
              <a:t>MOBILE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37578EA-2C96-4A1F-A9DB-37215A406649}"/>
              </a:ext>
            </a:extLst>
          </p:cNvPr>
          <p:cNvSpPr/>
          <p:nvPr/>
        </p:nvSpPr>
        <p:spPr bwMode="auto">
          <a:xfrm>
            <a:off x="3914104" y="1091024"/>
            <a:ext cx="937799" cy="155697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00" kern="12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04F433F-874A-4816-8A9D-DC8E6FF0041A}"/>
              </a:ext>
            </a:extLst>
          </p:cNvPr>
          <p:cNvSpPr txBox="1"/>
          <p:nvPr/>
        </p:nvSpPr>
        <p:spPr>
          <a:xfrm>
            <a:off x="3931508" y="1836673"/>
            <a:ext cx="905236" cy="13503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defTabSz="68580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975" kern="1200">
                <a:solidFill>
                  <a:srgbClr val="FFFFFF"/>
                </a:solidFill>
                <a:latin typeface="Segoe UI Semibold" panose="020B0702040204020203" pitchFamily="34" charset="0"/>
                <a:ea typeface="+mn-ea"/>
                <a:cs typeface="+mn-cs"/>
              </a:rPr>
              <a:t>GAMING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A40EA88-EB53-466C-BEA0-EBA2C0FADCE2}"/>
              </a:ext>
            </a:extLst>
          </p:cNvPr>
          <p:cNvSpPr/>
          <p:nvPr/>
        </p:nvSpPr>
        <p:spPr bwMode="auto">
          <a:xfrm>
            <a:off x="4852916" y="1091024"/>
            <a:ext cx="937799" cy="155697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00" kern="12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DE5C626-2780-4925-8F82-1895FFB0B245}"/>
              </a:ext>
            </a:extLst>
          </p:cNvPr>
          <p:cNvSpPr txBox="1"/>
          <p:nvPr/>
        </p:nvSpPr>
        <p:spPr>
          <a:xfrm>
            <a:off x="4832248" y="1841603"/>
            <a:ext cx="938453" cy="1350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80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975" kern="1200">
                <a:solidFill>
                  <a:srgbClr val="FFFFFF"/>
                </a:solidFill>
                <a:latin typeface="Segoe UI Semibold" panose="020B0702040204020203" pitchFamily="34" charset="0"/>
                <a:ea typeface="+mn-ea"/>
                <a:cs typeface="+mn-cs"/>
              </a:rPr>
              <a:t>IoT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FB452F1-EA1E-4516-ACA0-A8F4C3CBDA19}"/>
              </a:ext>
            </a:extLst>
          </p:cNvPr>
          <p:cNvSpPr/>
          <p:nvPr/>
        </p:nvSpPr>
        <p:spPr bwMode="auto">
          <a:xfrm>
            <a:off x="5785268" y="1091024"/>
            <a:ext cx="937799" cy="155697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00" kern="12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D4ACADA-BCA3-42F7-9644-31D2ACA5B3BB}"/>
              </a:ext>
            </a:extLst>
          </p:cNvPr>
          <p:cNvSpPr txBox="1"/>
          <p:nvPr/>
        </p:nvSpPr>
        <p:spPr>
          <a:xfrm>
            <a:off x="5801225" y="1836674"/>
            <a:ext cx="896971" cy="1350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80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975" kern="1200">
                <a:solidFill>
                  <a:srgbClr val="FFFFFF"/>
                </a:solidFill>
                <a:latin typeface="Segoe UI Semibold" panose="020B0702040204020203" pitchFamily="34" charset="0"/>
                <a:ea typeface="+mn-ea"/>
                <a:cs typeface="+mn-cs"/>
              </a:rPr>
              <a:t>AI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49232D19-A706-4D74-89DC-4B6B5D101D20}"/>
              </a:ext>
            </a:extLst>
          </p:cNvPr>
          <p:cNvSpPr/>
          <p:nvPr/>
        </p:nvSpPr>
        <p:spPr bwMode="auto">
          <a:xfrm>
            <a:off x="4861485" y="1093787"/>
            <a:ext cx="937799" cy="155697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00" kern="12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ECF3675-BB06-48FE-A702-51F8BABC2391}"/>
              </a:ext>
            </a:extLst>
          </p:cNvPr>
          <p:cNvSpPr txBox="1"/>
          <p:nvPr/>
        </p:nvSpPr>
        <p:spPr>
          <a:xfrm>
            <a:off x="1122934" y="1974658"/>
            <a:ext cx="898265" cy="503984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 algn="ctr" defTabSz="68580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788" kern="1200">
                <a:solidFill>
                  <a:srgbClr val="FFFFFF"/>
                </a:solidFill>
                <a:latin typeface="Segoe UI"/>
                <a:ea typeface="+mn-ea"/>
                <a:cs typeface="+mn-cs"/>
              </a:rPr>
              <a:t>ASP.NET</a:t>
            </a:r>
          </a:p>
          <a:p>
            <a:pPr algn="ctr" defTabSz="68580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788">
                <a:solidFill>
                  <a:srgbClr val="FFFFFF"/>
                </a:solidFill>
                <a:latin typeface="Segoe UI"/>
              </a:rPr>
              <a:t>Blazor</a:t>
            </a:r>
            <a:endParaRPr lang="en-US" sz="788" kern="1200">
              <a:solidFill>
                <a:srgbClr val="FFFFFF"/>
              </a:solidFill>
              <a:latin typeface="Segoe UI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3846E2D-1604-4C02-93EC-ADFC7C5F9CA7}"/>
              </a:ext>
            </a:extLst>
          </p:cNvPr>
          <p:cNvSpPr txBox="1"/>
          <p:nvPr/>
        </p:nvSpPr>
        <p:spPr>
          <a:xfrm>
            <a:off x="3003676" y="1981029"/>
            <a:ext cx="898265" cy="503984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 algn="ctr" defTabSz="68580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788" kern="1200">
                <a:solidFill>
                  <a:srgbClr val="FFFFFF"/>
                </a:solidFill>
                <a:latin typeface="Segoe UI"/>
                <a:ea typeface="+mn-ea"/>
                <a:cs typeface="+mn-cs"/>
              </a:rPr>
              <a:t>.NET MAUI</a:t>
            </a:r>
          </a:p>
          <a:p>
            <a:pPr algn="ctr" defTabSz="68580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788">
                <a:solidFill>
                  <a:srgbClr val="FFFFFF"/>
                </a:solidFill>
                <a:latin typeface="Segoe UI"/>
              </a:rPr>
              <a:t>Xamarin</a:t>
            </a:r>
            <a:endParaRPr lang="en-US" sz="788" kern="1200">
              <a:solidFill>
                <a:srgbClr val="FFFFFF"/>
              </a:solidFill>
              <a:latin typeface="Segoe UI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06B5DE8-E2A9-42C5-B175-7BBCEEA18A1B}"/>
              </a:ext>
            </a:extLst>
          </p:cNvPr>
          <p:cNvSpPr txBox="1"/>
          <p:nvPr/>
        </p:nvSpPr>
        <p:spPr>
          <a:xfrm>
            <a:off x="3911213" y="1988936"/>
            <a:ext cx="920964" cy="330732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 algn="ctr" defTabSz="68580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788" kern="1200">
                <a:solidFill>
                  <a:srgbClr val="FFFFFF"/>
                </a:solidFill>
                <a:latin typeface="Segoe UI"/>
                <a:ea typeface="+mn-ea"/>
                <a:cs typeface="+mn-cs"/>
              </a:rPr>
              <a:t>Unity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752381A-43A4-4608-90AC-7E082D86E1A0}"/>
              </a:ext>
            </a:extLst>
          </p:cNvPr>
          <p:cNvSpPr txBox="1"/>
          <p:nvPr/>
        </p:nvSpPr>
        <p:spPr>
          <a:xfrm>
            <a:off x="4843565" y="1962437"/>
            <a:ext cx="920964" cy="503984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 algn="ctr" defTabSz="68580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788" kern="1200">
                <a:solidFill>
                  <a:srgbClr val="FFFFFF"/>
                </a:solidFill>
                <a:latin typeface="Segoe UI"/>
                <a:ea typeface="+mn-ea"/>
                <a:cs typeface="+mn-cs"/>
              </a:rPr>
              <a:t>ARM32</a:t>
            </a:r>
          </a:p>
          <a:p>
            <a:pPr algn="ctr" defTabSz="68580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788" kern="1200">
                <a:solidFill>
                  <a:srgbClr val="FFFFFF"/>
                </a:solidFill>
                <a:latin typeface="Segoe UI"/>
                <a:ea typeface="+mn-ea"/>
                <a:cs typeface="+mn-cs"/>
              </a:rPr>
              <a:t>ARM64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A95874C-89F3-4B8C-B4E5-DAAEF0D02193}"/>
              </a:ext>
            </a:extLst>
          </p:cNvPr>
          <p:cNvSpPr txBox="1"/>
          <p:nvPr/>
        </p:nvSpPr>
        <p:spPr>
          <a:xfrm>
            <a:off x="5795342" y="1968061"/>
            <a:ext cx="920964" cy="613117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 algn="ctr" defTabSz="68580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788" kern="1200">
                <a:solidFill>
                  <a:srgbClr val="FFFFFF"/>
                </a:solidFill>
                <a:latin typeface="Segoe UI"/>
                <a:ea typeface="+mn-ea"/>
                <a:cs typeface="+mn-cs"/>
              </a:rPr>
              <a:t>ML.NET</a:t>
            </a:r>
          </a:p>
          <a:p>
            <a:pPr algn="ctr" defTabSz="68580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788" kern="1200">
                <a:solidFill>
                  <a:srgbClr val="FFFFFF"/>
                </a:solidFill>
                <a:latin typeface="Segoe UI"/>
                <a:ea typeface="+mn-ea"/>
                <a:cs typeface="+mn-cs"/>
              </a:rPr>
              <a:t>.NET for Apache Spark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7A45DFA-AD1F-4F67-82EA-46102A426EFE}"/>
              </a:ext>
            </a:extLst>
          </p:cNvPr>
          <p:cNvGrpSpPr/>
          <p:nvPr/>
        </p:nvGrpSpPr>
        <p:grpSpPr>
          <a:xfrm>
            <a:off x="2030703" y="1098649"/>
            <a:ext cx="983731" cy="1556972"/>
            <a:chOff x="654994" y="1444306"/>
            <a:chExt cx="1311641" cy="207596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9613743-259D-48D2-81DB-32D4C41AEFEC}"/>
                </a:ext>
              </a:extLst>
            </p:cNvPr>
            <p:cNvSpPr/>
            <p:nvPr/>
          </p:nvSpPr>
          <p:spPr bwMode="auto">
            <a:xfrm>
              <a:off x="673761" y="1444306"/>
              <a:ext cx="1250398" cy="20759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kern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29CD062-D24A-4352-858A-28D2B0E513C7}"/>
                </a:ext>
              </a:extLst>
            </p:cNvPr>
            <p:cNvSpPr txBox="1"/>
            <p:nvPr/>
          </p:nvSpPr>
          <p:spPr>
            <a:xfrm>
              <a:off x="678574" y="2438506"/>
              <a:ext cx="1251269" cy="180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85800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975" kern="1200">
                  <a:solidFill>
                    <a:srgbClr val="FFFFFF"/>
                  </a:solidFill>
                  <a:latin typeface="Segoe UI Semibold" panose="020B0702040204020203" pitchFamily="34" charset="0"/>
                  <a:ea typeface="+mn-ea"/>
                  <a:cs typeface="+mn-cs"/>
                </a:rPr>
                <a:t>DESKTOP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76346F8-3572-4340-A57F-2D381FB35FC3}"/>
                </a:ext>
              </a:extLst>
            </p:cNvPr>
            <p:cNvSpPr txBox="1"/>
            <p:nvPr/>
          </p:nvSpPr>
          <p:spPr>
            <a:xfrm>
              <a:off x="654994" y="2613689"/>
              <a:ext cx="1311641" cy="902983"/>
            </a:xfrm>
            <a:prstGeom prst="rect">
              <a:avLst/>
            </a:prstGeom>
            <a:noFill/>
          </p:spPr>
          <p:txBody>
            <a:bodyPr wrap="square" lIns="137160" tIns="109728" rIns="137160" bIns="109728" rtlCol="0">
              <a:spAutoFit/>
            </a:bodyPr>
            <a:lstStyle/>
            <a:p>
              <a:pPr algn="ctr" defTabSz="685800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788" kern="1200">
                  <a:solidFill>
                    <a:srgbClr val="FFFFFF"/>
                  </a:solidFill>
                  <a:latin typeface="Segoe UI"/>
                  <a:ea typeface="+mn-ea"/>
                  <a:cs typeface="+mn-cs"/>
                </a:rPr>
                <a:t>.NET MAUI</a:t>
              </a:r>
            </a:p>
            <a:p>
              <a:pPr algn="ctr" defTabSz="685800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788">
                  <a:solidFill>
                    <a:srgbClr val="FFFFFF"/>
                  </a:solidFill>
                  <a:latin typeface="Segoe UI"/>
                </a:rPr>
                <a:t>WPF</a:t>
              </a:r>
            </a:p>
            <a:p>
              <a:pPr algn="ctr" defTabSz="685800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788" kern="1200">
                  <a:solidFill>
                    <a:srgbClr val="FFFFFF"/>
                  </a:solidFill>
                  <a:latin typeface="Segoe UI"/>
                  <a:ea typeface="+mn-ea"/>
                  <a:cs typeface="+mn-cs"/>
                </a:rPr>
                <a:t>WinForms</a:t>
              </a:r>
            </a:p>
          </p:txBody>
        </p:sp>
        <p:grpSp>
          <p:nvGrpSpPr>
            <p:cNvPr id="87" name="monitor 1" descr="monitor, desktop">
              <a:extLst>
                <a:ext uri="{FF2B5EF4-FFF2-40B4-BE49-F238E27FC236}">
                  <a16:creationId xmlns:a16="http://schemas.microsoft.com/office/drawing/2014/main" id="{45BFA2BF-0D73-499F-B857-6B7FBC9201D3}"/>
                </a:ext>
              </a:extLst>
            </p:cNvPr>
            <p:cNvGrpSpPr/>
            <p:nvPr/>
          </p:nvGrpSpPr>
          <p:grpSpPr>
            <a:xfrm>
              <a:off x="1045026" y="1720818"/>
              <a:ext cx="518370" cy="422446"/>
              <a:chOff x="4233864" y="1827214"/>
              <a:chExt cx="403228" cy="328613"/>
            </a:xfrm>
          </p:grpSpPr>
          <p:sp>
            <p:nvSpPr>
              <p:cNvPr id="88" name="Freeform 53">
                <a:extLst>
                  <a:ext uri="{FF2B5EF4-FFF2-40B4-BE49-F238E27FC236}">
                    <a16:creationId xmlns:a16="http://schemas.microsoft.com/office/drawing/2014/main" id="{B8E36091-FA50-4C0F-B589-A8EF7D0D78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3867" y="1827215"/>
                <a:ext cx="403225" cy="246063"/>
              </a:xfrm>
              <a:custGeom>
                <a:avLst/>
                <a:gdLst>
                  <a:gd name="T0" fmla="*/ 0 w 240"/>
                  <a:gd name="T1" fmla="*/ 11 h 147"/>
                  <a:gd name="T2" fmla="*/ 0 w 240"/>
                  <a:gd name="T3" fmla="*/ 137 h 147"/>
                  <a:gd name="T4" fmla="*/ 11 w 240"/>
                  <a:gd name="T5" fmla="*/ 147 h 147"/>
                  <a:gd name="T6" fmla="*/ 230 w 240"/>
                  <a:gd name="T7" fmla="*/ 147 h 147"/>
                  <a:gd name="T8" fmla="*/ 240 w 240"/>
                  <a:gd name="T9" fmla="*/ 137 h 147"/>
                  <a:gd name="T10" fmla="*/ 240 w 240"/>
                  <a:gd name="T11" fmla="*/ 11 h 147"/>
                  <a:gd name="T12" fmla="*/ 230 w 240"/>
                  <a:gd name="T13" fmla="*/ 0 h 147"/>
                  <a:gd name="T14" fmla="*/ 11 w 240"/>
                  <a:gd name="T15" fmla="*/ 0 h 147"/>
                  <a:gd name="T16" fmla="*/ 0 w 240"/>
                  <a:gd name="T17" fmla="*/ 11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0" h="147">
                    <a:moveTo>
                      <a:pt x="0" y="11"/>
                    </a:move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2"/>
                      <a:pt x="5" y="147"/>
                      <a:pt x="11" y="147"/>
                    </a:cubicBezTo>
                    <a:cubicBezTo>
                      <a:pt x="230" y="147"/>
                      <a:pt x="230" y="147"/>
                      <a:pt x="230" y="147"/>
                    </a:cubicBezTo>
                    <a:cubicBezTo>
                      <a:pt x="236" y="147"/>
                      <a:pt x="240" y="142"/>
                      <a:pt x="240" y="137"/>
                    </a:cubicBezTo>
                    <a:cubicBezTo>
                      <a:pt x="240" y="11"/>
                      <a:pt x="240" y="11"/>
                      <a:pt x="240" y="11"/>
                    </a:cubicBezTo>
                    <a:cubicBezTo>
                      <a:pt x="240" y="5"/>
                      <a:pt x="236" y="0"/>
                      <a:pt x="23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lose/>
                  </a:path>
                </a:pathLst>
              </a:cu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672290" fontAlgn="base">
                  <a:defRPr/>
                </a:pPr>
                <a:endParaRPr lang="en-US" sz="1250" kern="1200">
                  <a:solidFill>
                    <a:srgbClr val="505050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9" name="Freeform 54">
                <a:extLst>
                  <a:ext uri="{FF2B5EF4-FFF2-40B4-BE49-F238E27FC236}">
                    <a16:creationId xmlns:a16="http://schemas.microsoft.com/office/drawing/2014/main" id="{73BB8556-1332-4E08-A9C7-E76C76BD25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3864" y="2011364"/>
                <a:ext cx="403225" cy="144463"/>
              </a:xfrm>
              <a:custGeom>
                <a:avLst/>
                <a:gdLst>
                  <a:gd name="T0" fmla="*/ 0 w 240"/>
                  <a:gd name="T1" fmla="*/ 0 h 86"/>
                  <a:gd name="T2" fmla="*/ 0 w 240"/>
                  <a:gd name="T3" fmla="*/ 27 h 86"/>
                  <a:gd name="T4" fmla="*/ 11 w 240"/>
                  <a:gd name="T5" fmla="*/ 37 h 86"/>
                  <a:gd name="T6" fmla="*/ 115 w 240"/>
                  <a:gd name="T7" fmla="*/ 37 h 86"/>
                  <a:gd name="T8" fmla="*/ 115 w 240"/>
                  <a:gd name="T9" fmla="*/ 74 h 86"/>
                  <a:gd name="T10" fmla="*/ 59 w 240"/>
                  <a:gd name="T11" fmla="*/ 74 h 86"/>
                  <a:gd name="T12" fmla="*/ 59 w 240"/>
                  <a:gd name="T13" fmla="*/ 86 h 86"/>
                  <a:gd name="T14" fmla="*/ 182 w 240"/>
                  <a:gd name="T15" fmla="*/ 86 h 86"/>
                  <a:gd name="T16" fmla="*/ 182 w 240"/>
                  <a:gd name="T17" fmla="*/ 74 h 86"/>
                  <a:gd name="T18" fmla="*/ 126 w 240"/>
                  <a:gd name="T19" fmla="*/ 74 h 86"/>
                  <a:gd name="T20" fmla="*/ 126 w 240"/>
                  <a:gd name="T21" fmla="*/ 37 h 86"/>
                  <a:gd name="T22" fmla="*/ 230 w 240"/>
                  <a:gd name="T23" fmla="*/ 37 h 86"/>
                  <a:gd name="T24" fmla="*/ 240 w 240"/>
                  <a:gd name="T25" fmla="*/ 27 h 86"/>
                  <a:gd name="T26" fmla="*/ 240 w 240"/>
                  <a:gd name="T27" fmla="*/ 0 h 86"/>
                  <a:gd name="T28" fmla="*/ 0 w 240"/>
                  <a:gd name="T2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0" h="86">
                    <a:moveTo>
                      <a:pt x="0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32"/>
                      <a:pt x="5" y="37"/>
                      <a:pt x="11" y="37"/>
                    </a:cubicBezTo>
                    <a:cubicBezTo>
                      <a:pt x="115" y="37"/>
                      <a:pt x="115" y="37"/>
                      <a:pt x="115" y="37"/>
                    </a:cubicBezTo>
                    <a:cubicBezTo>
                      <a:pt x="115" y="74"/>
                      <a:pt x="115" y="74"/>
                      <a:pt x="115" y="74"/>
                    </a:cubicBezTo>
                    <a:cubicBezTo>
                      <a:pt x="59" y="74"/>
                      <a:pt x="59" y="74"/>
                      <a:pt x="59" y="74"/>
                    </a:cubicBezTo>
                    <a:cubicBezTo>
                      <a:pt x="59" y="86"/>
                      <a:pt x="59" y="86"/>
                      <a:pt x="59" y="86"/>
                    </a:cubicBezTo>
                    <a:cubicBezTo>
                      <a:pt x="182" y="86"/>
                      <a:pt x="182" y="86"/>
                      <a:pt x="182" y="86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26" y="74"/>
                      <a:pt x="126" y="74"/>
                      <a:pt x="126" y="74"/>
                    </a:cubicBezTo>
                    <a:cubicBezTo>
                      <a:pt x="126" y="37"/>
                      <a:pt x="126" y="37"/>
                      <a:pt x="126" y="37"/>
                    </a:cubicBezTo>
                    <a:cubicBezTo>
                      <a:pt x="230" y="37"/>
                      <a:pt x="230" y="37"/>
                      <a:pt x="230" y="37"/>
                    </a:cubicBezTo>
                    <a:cubicBezTo>
                      <a:pt x="236" y="37"/>
                      <a:pt x="240" y="32"/>
                      <a:pt x="240" y="27"/>
                    </a:cubicBezTo>
                    <a:cubicBezTo>
                      <a:pt x="240" y="0"/>
                      <a:pt x="240" y="0"/>
                      <a:pt x="2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672290" fontAlgn="base">
                  <a:defRPr/>
                </a:pPr>
                <a:endParaRPr lang="en-US" sz="1250" kern="1200">
                  <a:solidFill>
                    <a:srgbClr val="505050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0" name="Freeform 173">
                <a:extLst>
                  <a:ext uri="{FF2B5EF4-FFF2-40B4-BE49-F238E27FC236}">
                    <a16:creationId xmlns:a16="http://schemas.microsoft.com/office/drawing/2014/main" id="{0C21327C-57B8-4369-9B73-3438AA5CD6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3864" y="1827214"/>
                <a:ext cx="228600" cy="184150"/>
              </a:xfrm>
              <a:custGeom>
                <a:avLst/>
                <a:gdLst>
                  <a:gd name="T0" fmla="*/ 0 w 136"/>
                  <a:gd name="T1" fmla="*/ 110 h 110"/>
                  <a:gd name="T2" fmla="*/ 27 w 136"/>
                  <a:gd name="T3" fmla="*/ 110 h 110"/>
                  <a:gd name="T4" fmla="*/ 136 w 136"/>
                  <a:gd name="T5" fmla="*/ 0 h 110"/>
                  <a:gd name="T6" fmla="*/ 10 w 136"/>
                  <a:gd name="T7" fmla="*/ 0 h 110"/>
                  <a:gd name="T8" fmla="*/ 0 w 136"/>
                  <a:gd name="T9" fmla="*/ 10 h 110"/>
                  <a:gd name="T10" fmla="*/ 0 w 136"/>
                  <a:gd name="T1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6" h="110">
                    <a:moveTo>
                      <a:pt x="0" y="110"/>
                    </a:moveTo>
                    <a:cubicBezTo>
                      <a:pt x="27" y="110"/>
                      <a:pt x="27" y="110"/>
                      <a:pt x="27" y="110"/>
                    </a:cubicBezTo>
                    <a:cubicBezTo>
                      <a:pt x="136" y="0"/>
                      <a:pt x="136" y="0"/>
                      <a:pt x="136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lnTo>
                      <a:pt x="0" y="11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672290" fontAlgn="base">
                  <a:defRPr/>
                </a:pPr>
                <a:endParaRPr lang="en-US" sz="1250" kern="1200">
                  <a:solidFill>
                    <a:srgbClr val="505050"/>
                  </a:solidFill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2" name="online" descr="online">
            <a:extLst>
              <a:ext uri="{FF2B5EF4-FFF2-40B4-BE49-F238E27FC236}">
                <a16:creationId xmlns:a16="http://schemas.microsoft.com/office/drawing/2014/main" id="{5E306094-4BA6-4495-87FA-A4BC91E48092}"/>
              </a:ext>
            </a:extLst>
          </p:cNvPr>
          <p:cNvGrpSpPr/>
          <p:nvPr/>
        </p:nvGrpSpPr>
        <p:grpSpPr>
          <a:xfrm>
            <a:off x="1346779" y="1261273"/>
            <a:ext cx="451502" cy="451502"/>
            <a:chOff x="4472102" y="5773612"/>
            <a:chExt cx="436448" cy="436448"/>
          </a:xfrm>
        </p:grpSpPr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1F677A7D-D270-462E-9A82-A0C411C202D4}"/>
                </a:ext>
              </a:extLst>
            </p:cNvPr>
            <p:cNvSpPr/>
            <p:nvPr/>
          </p:nvSpPr>
          <p:spPr>
            <a:xfrm>
              <a:off x="4720145" y="5989603"/>
              <a:ext cx="4499" cy="4499"/>
            </a:xfrm>
            <a:custGeom>
              <a:avLst/>
              <a:gdLst>
                <a:gd name="connsiteX0" fmla="*/ 1566 w 4499"/>
                <a:gd name="connsiteY0" fmla="*/ 1566 h 0"/>
                <a:gd name="connsiteX1" fmla="*/ 5585 w 4499"/>
                <a:gd name="connsiteY1" fmla="*/ 15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99">
                  <a:moveTo>
                    <a:pt x="1566" y="1566"/>
                  </a:moveTo>
                  <a:lnTo>
                    <a:pt x="5585" y="1566"/>
                  </a:lnTo>
                </a:path>
              </a:pathLst>
            </a:custGeom>
            <a:noFill/>
            <a:ln w="4419" cap="flat">
              <a:solidFill>
                <a:srgbClr val="75757A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8C850123-3BF0-4118-BEA9-DBFBE1E1C3C2}"/>
                </a:ext>
              </a:extLst>
            </p:cNvPr>
            <p:cNvSpPr/>
            <p:nvPr/>
          </p:nvSpPr>
          <p:spPr>
            <a:xfrm>
              <a:off x="4720145" y="5823949"/>
              <a:ext cx="4499" cy="4499"/>
            </a:xfrm>
            <a:custGeom>
              <a:avLst/>
              <a:gdLst>
                <a:gd name="connsiteX0" fmla="*/ 1566 w 4499"/>
                <a:gd name="connsiteY0" fmla="*/ 1566 h 0"/>
                <a:gd name="connsiteX1" fmla="*/ 5585 w 4499"/>
                <a:gd name="connsiteY1" fmla="*/ 15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99">
                  <a:moveTo>
                    <a:pt x="1566" y="1566"/>
                  </a:moveTo>
                  <a:lnTo>
                    <a:pt x="5585" y="1566"/>
                  </a:lnTo>
                </a:path>
              </a:pathLst>
            </a:custGeom>
            <a:noFill/>
            <a:ln w="4419" cap="flat">
              <a:solidFill>
                <a:srgbClr val="75757A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D29077DF-1FAD-432C-9BB3-4CA915301317}"/>
                </a:ext>
              </a:extLst>
            </p:cNvPr>
            <p:cNvSpPr/>
            <p:nvPr/>
          </p:nvSpPr>
          <p:spPr>
            <a:xfrm>
              <a:off x="4473724" y="5778339"/>
              <a:ext cx="427449" cy="427449"/>
            </a:xfrm>
            <a:custGeom>
              <a:avLst/>
              <a:gdLst>
                <a:gd name="connsiteX0" fmla="*/ 215909 w 427449"/>
                <a:gd name="connsiteY0" fmla="*/ 428976 h 427449"/>
                <a:gd name="connsiteX1" fmla="*/ 430252 w 427449"/>
                <a:gd name="connsiteY1" fmla="*/ 215233 h 427449"/>
                <a:gd name="connsiteX2" fmla="*/ 215909 w 427449"/>
                <a:gd name="connsiteY2" fmla="*/ 1566 h 427449"/>
                <a:gd name="connsiteX3" fmla="*/ 1566 w 427449"/>
                <a:gd name="connsiteY3" fmla="*/ 215233 h 427449"/>
                <a:gd name="connsiteX4" fmla="*/ 215909 w 427449"/>
                <a:gd name="connsiteY4" fmla="*/ 428976 h 42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449" h="427449">
                  <a:moveTo>
                    <a:pt x="215909" y="428976"/>
                  </a:moveTo>
                  <a:cubicBezTo>
                    <a:pt x="333927" y="428976"/>
                    <a:pt x="430252" y="332920"/>
                    <a:pt x="430252" y="215233"/>
                  </a:cubicBezTo>
                  <a:cubicBezTo>
                    <a:pt x="430252" y="97546"/>
                    <a:pt x="333851" y="1566"/>
                    <a:pt x="215909" y="1566"/>
                  </a:cubicBezTo>
                  <a:cubicBezTo>
                    <a:pt x="97891" y="1566"/>
                    <a:pt x="1566" y="97621"/>
                    <a:pt x="1566" y="215233"/>
                  </a:cubicBezTo>
                  <a:cubicBezTo>
                    <a:pt x="1566" y="332845"/>
                    <a:pt x="97891" y="428976"/>
                    <a:pt x="215909" y="428976"/>
                  </a:cubicBezTo>
                  <a:close/>
                </a:path>
              </a:pathLst>
            </a:custGeom>
            <a:solidFill>
              <a:srgbClr val="0078D4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B5C2DC6-2B95-40CF-85D2-2263FDB2D11D}"/>
                </a:ext>
              </a:extLst>
            </p:cNvPr>
            <p:cNvSpPr/>
            <p:nvPr/>
          </p:nvSpPr>
          <p:spPr>
            <a:xfrm>
              <a:off x="4686399" y="5779112"/>
              <a:ext cx="4499" cy="427449"/>
            </a:xfrm>
            <a:custGeom>
              <a:avLst/>
              <a:gdLst>
                <a:gd name="connsiteX0" fmla="*/ 5585 w 4499"/>
                <a:gd name="connsiteY0" fmla="*/ 1566 h 427449"/>
                <a:gd name="connsiteX1" fmla="*/ 1566 w 4499"/>
                <a:gd name="connsiteY1" fmla="*/ 1566 h 427449"/>
                <a:gd name="connsiteX2" fmla="*/ 1566 w 4499"/>
                <a:gd name="connsiteY2" fmla="*/ 428220 h 427449"/>
                <a:gd name="connsiteX3" fmla="*/ 5585 w 4499"/>
                <a:gd name="connsiteY3" fmla="*/ 428220 h 427449"/>
                <a:gd name="connsiteX4" fmla="*/ 5585 w 4499"/>
                <a:gd name="connsiteY4" fmla="*/ 1566 h 42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9" h="427449">
                  <a:moveTo>
                    <a:pt x="5585" y="1566"/>
                  </a:moveTo>
                  <a:lnTo>
                    <a:pt x="1566" y="1566"/>
                  </a:lnTo>
                  <a:lnTo>
                    <a:pt x="1566" y="428220"/>
                  </a:lnTo>
                  <a:lnTo>
                    <a:pt x="5585" y="428220"/>
                  </a:lnTo>
                  <a:lnTo>
                    <a:pt x="5585" y="1566"/>
                  </a:ln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12D1F3-77BA-4233-8555-61D7748E9290}"/>
                </a:ext>
              </a:extLst>
            </p:cNvPr>
            <p:cNvSpPr/>
            <p:nvPr/>
          </p:nvSpPr>
          <p:spPr>
            <a:xfrm>
              <a:off x="4472131" y="5888013"/>
              <a:ext cx="431949" cy="211475"/>
            </a:xfrm>
            <a:custGeom>
              <a:avLst/>
              <a:gdLst>
                <a:gd name="connsiteX0" fmla="*/ 217502 w 431948"/>
                <a:gd name="connsiteY0" fmla="*/ 211224 h 211474"/>
                <a:gd name="connsiteX1" fmla="*/ 1566 w 431948"/>
                <a:gd name="connsiteY1" fmla="*/ 106395 h 211474"/>
                <a:gd name="connsiteX2" fmla="*/ 217502 w 431948"/>
                <a:gd name="connsiteY2" fmla="*/ 1566 h 211474"/>
                <a:gd name="connsiteX3" fmla="*/ 433438 w 431948"/>
                <a:gd name="connsiteY3" fmla="*/ 106395 h 211474"/>
                <a:gd name="connsiteX4" fmla="*/ 217502 w 431948"/>
                <a:gd name="connsiteY4" fmla="*/ 211224 h 211474"/>
                <a:gd name="connsiteX5" fmla="*/ 217502 w 431948"/>
                <a:gd name="connsiteY5" fmla="*/ 4742 h 211474"/>
                <a:gd name="connsiteX6" fmla="*/ 5585 w 431948"/>
                <a:gd name="connsiteY6" fmla="*/ 105563 h 211474"/>
                <a:gd name="connsiteX7" fmla="*/ 217502 w 431948"/>
                <a:gd name="connsiteY7" fmla="*/ 206384 h 211474"/>
                <a:gd name="connsiteX8" fmla="*/ 429418 w 431948"/>
                <a:gd name="connsiteY8" fmla="*/ 105563 h 211474"/>
                <a:gd name="connsiteX9" fmla="*/ 217502 w 431948"/>
                <a:gd name="connsiteY9" fmla="*/ 4742 h 21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948" h="211474">
                  <a:moveTo>
                    <a:pt x="217502" y="211224"/>
                  </a:moveTo>
                  <a:cubicBezTo>
                    <a:pt x="98650" y="211224"/>
                    <a:pt x="1566" y="164029"/>
                    <a:pt x="1566" y="106395"/>
                  </a:cubicBezTo>
                  <a:cubicBezTo>
                    <a:pt x="1566" y="48762"/>
                    <a:pt x="98650" y="1566"/>
                    <a:pt x="217502" y="1566"/>
                  </a:cubicBezTo>
                  <a:cubicBezTo>
                    <a:pt x="336354" y="1566"/>
                    <a:pt x="433438" y="48762"/>
                    <a:pt x="433438" y="106395"/>
                  </a:cubicBezTo>
                  <a:cubicBezTo>
                    <a:pt x="433362" y="164029"/>
                    <a:pt x="336278" y="211224"/>
                    <a:pt x="217502" y="211224"/>
                  </a:cubicBezTo>
                  <a:close/>
                  <a:moveTo>
                    <a:pt x="217502" y="4742"/>
                  </a:moveTo>
                  <a:cubicBezTo>
                    <a:pt x="100318" y="4742"/>
                    <a:pt x="5585" y="50350"/>
                    <a:pt x="5585" y="105563"/>
                  </a:cubicBezTo>
                  <a:cubicBezTo>
                    <a:pt x="5585" y="160776"/>
                    <a:pt x="100318" y="206384"/>
                    <a:pt x="217502" y="206384"/>
                  </a:cubicBezTo>
                  <a:cubicBezTo>
                    <a:pt x="334685" y="206384"/>
                    <a:pt x="429418" y="160776"/>
                    <a:pt x="429418" y="105563"/>
                  </a:cubicBezTo>
                  <a:cubicBezTo>
                    <a:pt x="429342" y="50350"/>
                    <a:pt x="334685" y="4742"/>
                    <a:pt x="217502" y="4742"/>
                  </a:cubicBez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AFE289C-DBFC-4329-8ADA-890FF83AC483}"/>
                </a:ext>
              </a:extLst>
            </p:cNvPr>
            <p:cNvSpPr/>
            <p:nvPr/>
          </p:nvSpPr>
          <p:spPr>
            <a:xfrm>
              <a:off x="4582938" y="5777513"/>
              <a:ext cx="211475" cy="431949"/>
            </a:xfrm>
            <a:custGeom>
              <a:avLst/>
              <a:gdLst>
                <a:gd name="connsiteX0" fmla="*/ 106689 w 211474"/>
                <a:gd name="connsiteY0" fmla="*/ 432228 h 431948"/>
                <a:gd name="connsiteX1" fmla="*/ 1566 w 211474"/>
                <a:gd name="connsiteY1" fmla="*/ 216897 h 431948"/>
                <a:gd name="connsiteX2" fmla="*/ 106689 w 211474"/>
                <a:gd name="connsiteY2" fmla="*/ 1566 h 431948"/>
                <a:gd name="connsiteX3" fmla="*/ 211813 w 211474"/>
                <a:gd name="connsiteY3" fmla="*/ 216897 h 431948"/>
                <a:gd name="connsiteX4" fmla="*/ 106689 w 211474"/>
                <a:gd name="connsiteY4" fmla="*/ 432228 h 431948"/>
                <a:gd name="connsiteX5" fmla="*/ 106689 w 211474"/>
                <a:gd name="connsiteY5" fmla="*/ 4742 h 431948"/>
                <a:gd name="connsiteX6" fmla="*/ 5585 w 211474"/>
                <a:gd name="connsiteY6" fmla="*/ 216065 h 431948"/>
                <a:gd name="connsiteX7" fmla="*/ 106689 w 211474"/>
                <a:gd name="connsiteY7" fmla="*/ 427387 h 431948"/>
                <a:gd name="connsiteX8" fmla="*/ 207793 w 211474"/>
                <a:gd name="connsiteY8" fmla="*/ 216065 h 431948"/>
                <a:gd name="connsiteX9" fmla="*/ 106689 w 211474"/>
                <a:gd name="connsiteY9" fmla="*/ 4742 h 431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1474" h="431948">
                  <a:moveTo>
                    <a:pt x="106689" y="432228"/>
                  </a:moveTo>
                  <a:cubicBezTo>
                    <a:pt x="48894" y="432228"/>
                    <a:pt x="1566" y="335416"/>
                    <a:pt x="1566" y="216897"/>
                  </a:cubicBezTo>
                  <a:cubicBezTo>
                    <a:pt x="1566" y="98378"/>
                    <a:pt x="48894" y="1566"/>
                    <a:pt x="106689" y="1566"/>
                  </a:cubicBezTo>
                  <a:cubicBezTo>
                    <a:pt x="164484" y="1566"/>
                    <a:pt x="211813" y="98453"/>
                    <a:pt x="211813" y="216897"/>
                  </a:cubicBezTo>
                  <a:cubicBezTo>
                    <a:pt x="211813" y="335341"/>
                    <a:pt x="164484" y="432228"/>
                    <a:pt x="106689" y="432228"/>
                  </a:cubicBezTo>
                  <a:close/>
                  <a:moveTo>
                    <a:pt x="106689" y="4742"/>
                  </a:moveTo>
                  <a:cubicBezTo>
                    <a:pt x="50486" y="4742"/>
                    <a:pt x="5585" y="99210"/>
                    <a:pt x="5585" y="216065"/>
                  </a:cubicBezTo>
                  <a:cubicBezTo>
                    <a:pt x="5585" y="332920"/>
                    <a:pt x="51321" y="427387"/>
                    <a:pt x="106689" y="427387"/>
                  </a:cubicBezTo>
                  <a:cubicBezTo>
                    <a:pt x="162057" y="427387"/>
                    <a:pt x="207793" y="332920"/>
                    <a:pt x="207793" y="216065"/>
                  </a:cubicBezTo>
                  <a:cubicBezTo>
                    <a:pt x="207793" y="99210"/>
                    <a:pt x="162816" y="4742"/>
                    <a:pt x="106689" y="4742"/>
                  </a:cubicBez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B6D91C64-6664-44BC-83AC-B605BE24F977}"/>
                </a:ext>
              </a:extLst>
            </p:cNvPr>
            <p:cNvSpPr/>
            <p:nvPr/>
          </p:nvSpPr>
          <p:spPr>
            <a:xfrm>
              <a:off x="4474548" y="5990429"/>
              <a:ext cx="427449" cy="4499"/>
            </a:xfrm>
            <a:custGeom>
              <a:avLst/>
              <a:gdLst>
                <a:gd name="connsiteX0" fmla="*/ 429343 w 427449"/>
                <a:gd name="connsiteY0" fmla="*/ 1566 h 4499"/>
                <a:gd name="connsiteX1" fmla="*/ 1566 w 427449"/>
                <a:gd name="connsiteY1" fmla="*/ 1566 h 4499"/>
                <a:gd name="connsiteX2" fmla="*/ 1566 w 427449"/>
                <a:gd name="connsiteY2" fmla="*/ 5574 h 4499"/>
                <a:gd name="connsiteX3" fmla="*/ 429418 w 427449"/>
                <a:gd name="connsiteY3" fmla="*/ 5574 h 4499"/>
                <a:gd name="connsiteX4" fmla="*/ 429418 w 427449"/>
                <a:gd name="connsiteY4" fmla="*/ 1566 h 4499"/>
                <a:gd name="connsiteX5" fmla="*/ 429343 w 427449"/>
                <a:gd name="connsiteY5" fmla="*/ 1566 h 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7449" h="4499">
                  <a:moveTo>
                    <a:pt x="429343" y="1566"/>
                  </a:moveTo>
                  <a:lnTo>
                    <a:pt x="1566" y="1566"/>
                  </a:lnTo>
                  <a:lnTo>
                    <a:pt x="1566" y="5574"/>
                  </a:lnTo>
                  <a:lnTo>
                    <a:pt x="429418" y="5574"/>
                  </a:lnTo>
                  <a:lnTo>
                    <a:pt x="429418" y="1566"/>
                  </a:lnTo>
                  <a:lnTo>
                    <a:pt x="429343" y="1566"/>
                  </a:ln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871478E4-2B9F-47BD-8DE5-104F88CB8FD9}"/>
                </a:ext>
              </a:extLst>
            </p:cNvPr>
            <p:cNvSpPr/>
            <p:nvPr/>
          </p:nvSpPr>
          <p:spPr>
            <a:xfrm>
              <a:off x="4668794" y="6076041"/>
              <a:ext cx="40495" cy="40495"/>
            </a:xfrm>
            <a:custGeom>
              <a:avLst/>
              <a:gdLst>
                <a:gd name="connsiteX0" fmla="*/ 20830 w 40495"/>
                <a:gd name="connsiteY0" fmla="*/ 39988 h 40495"/>
                <a:gd name="connsiteX1" fmla="*/ 40096 w 40495"/>
                <a:gd name="connsiteY1" fmla="*/ 20777 h 40495"/>
                <a:gd name="connsiteX2" fmla="*/ 20830 w 40495"/>
                <a:gd name="connsiteY2" fmla="*/ 1566 h 40495"/>
                <a:gd name="connsiteX3" fmla="*/ 1566 w 40495"/>
                <a:gd name="connsiteY3" fmla="*/ 20777 h 40495"/>
                <a:gd name="connsiteX4" fmla="*/ 20830 w 40495"/>
                <a:gd name="connsiteY4" fmla="*/ 39988 h 4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95" h="40495">
                  <a:moveTo>
                    <a:pt x="20830" y="39988"/>
                  </a:moveTo>
                  <a:cubicBezTo>
                    <a:pt x="31298" y="39988"/>
                    <a:pt x="40096" y="31214"/>
                    <a:pt x="40096" y="20777"/>
                  </a:cubicBezTo>
                  <a:cubicBezTo>
                    <a:pt x="40096" y="10339"/>
                    <a:pt x="31298" y="1566"/>
                    <a:pt x="20830" y="1566"/>
                  </a:cubicBezTo>
                  <a:cubicBezTo>
                    <a:pt x="10364" y="1566"/>
                    <a:pt x="1566" y="10339"/>
                    <a:pt x="1566" y="20777"/>
                  </a:cubicBezTo>
                  <a:cubicBezTo>
                    <a:pt x="1566" y="31214"/>
                    <a:pt x="10364" y="39988"/>
                    <a:pt x="20830" y="39988"/>
                  </a:cubicBez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7F4BBE5-C12B-4524-A014-8900D04284AC}"/>
                </a:ext>
              </a:extLst>
            </p:cNvPr>
            <p:cNvSpPr/>
            <p:nvPr/>
          </p:nvSpPr>
          <p:spPr>
            <a:xfrm>
              <a:off x="4568457" y="5975981"/>
              <a:ext cx="31496" cy="31496"/>
            </a:xfrm>
            <a:custGeom>
              <a:avLst/>
              <a:gdLst>
                <a:gd name="connsiteX0" fmla="*/ 17645 w 31496"/>
                <a:gd name="connsiteY0" fmla="*/ 33635 h 31496"/>
                <a:gd name="connsiteX1" fmla="*/ 33725 w 31496"/>
                <a:gd name="connsiteY1" fmla="*/ 17600 h 31496"/>
                <a:gd name="connsiteX2" fmla="*/ 17645 w 31496"/>
                <a:gd name="connsiteY2" fmla="*/ 1566 h 31496"/>
                <a:gd name="connsiteX3" fmla="*/ 1566 w 31496"/>
                <a:gd name="connsiteY3" fmla="*/ 17600 h 31496"/>
                <a:gd name="connsiteX4" fmla="*/ 17645 w 31496"/>
                <a:gd name="connsiteY4" fmla="*/ 33635 h 3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96" h="31496">
                  <a:moveTo>
                    <a:pt x="17645" y="33635"/>
                  </a:moveTo>
                  <a:cubicBezTo>
                    <a:pt x="26444" y="33635"/>
                    <a:pt x="33725" y="26449"/>
                    <a:pt x="33725" y="17600"/>
                  </a:cubicBezTo>
                  <a:cubicBezTo>
                    <a:pt x="33725" y="8826"/>
                    <a:pt x="26519" y="1566"/>
                    <a:pt x="17645" y="1566"/>
                  </a:cubicBezTo>
                  <a:cubicBezTo>
                    <a:pt x="8847" y="1566"/>
                    <a:pt x="1566" y="8751"/>
                    <a:pt x="1566" y="17600"/>
                  </a:cubicBezTo>
                  <a:cubicBezTo>
                    <a:pt x="1566" y="26449"/>
                    <a:pt x="8771" y="33635"/>
                    <a:pt x="17645" y="33635"/>
                  </a:cubicBez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4C0A2F8-E042-4E69-9FE9-386D72F0ED13}"/>
                </a:ext>
              </a:extLst>
            </p:cNvPr>
            <p:cNvSpPr/>
            <p:nvPr/>
          </p:nvSpPr>
          <p:spPr>
            <a:xfrm>
              <a:off x="4666676" y="5969777"/>
              <a:ext cx="44995" cy="44995"/>
            </a:xfrm>
            <a:custGeom>
              <a:avLst/>
              <a:gdLst>
                <a:gd name="connsiteX0" fmla="*/ 23561 w 44994"/>
                <a:gd name="connsiteY0" fmla="*/ 45434 h 44994"/>
                <a:gd name="connsiteX1" fmla="*/ 45557 w 44994"/>
                <a:gd name="connsiteY1" fmla="*/ 23500 h 44994"/>
                <a:gd name="connsiteX2" fmla="*/ 23561 w 44994"/>
                <a:gd name="connsiteY2" fmla="*/ 1566 h 44994"/>
                <a:gd name="connsiteX3" fmla="*/ 1566 w 44994"/>
                <a:gd name="connsiteY3" fmla="*/ 23500 h 44994"/>
                <a:gd name="connsiteX4" fmla="*/ 23561 w 44994"/>
                <a:gd name="connsiteY4" fmla="*/ 45434 h 4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94" h="44994">
                  <a:moveTo>
                    <a:pt x="23561" y="45434"/>
                  </a:moveTo>
                  <a:cubicBezTo>
                    <a:pt x="35773" y="45434"/>
                    <a:pt x="45557" y="35677"/>
                    <a:pt x="45557" y="23500"/>
                  </a:cubicBezTo>
                  <a:cubicBezTo>
                    <a:pt x="45557" y="11323"/>
                    <a:pt x="35773" y="1566"/>
                    <a:pt x="23561" y="1566"/>
                  </a:cubicBezTo>
                  <a:cubicBezTo>
                    <a:pt x="11350" y="1566"/>
                    <a:pt x="1566" y="11323"/>
                    <a:pt x="1566" y="23500"/>
                  </a:cubicBezTo>
                  <a:cubicBezTo>
                    <a:pt x="1566" y="35677"/>
                    <a:pt x="11350" y="45434"/>
                    <a:pt x="23561" y="45434"/>
                  </a:cubicBezTo>
                  <a:close/>
                </a:path>
              </a:pathLst>
            </a:custGeom>
            <a:solidFill>
              <a:srgbClr val="50E6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979AEF87-8122-479A-AE45-4BB77A216196}"/>
                </a:ext>
              </a:extLst>
            </p:cNvPr>
            <p:cNvSpPr/>
            <p:nvPr/>
          </p:nvSpPr>
          <p:spPr>
            <a:xfrm>
              <a:off x="4666676" y="5866922"/>
              <a:ext cx="44995" cy="44995"/>
            </a:xfrm>
            <a:custGeom>
              <a:avLst/>
              <a:gdLst>
                <a:gd name="connsiteX0" fmla="*/ 23561 w 44994"/>
                <a:gd name="connsiteY0" fmla="*/ 45434 h 44994"/>
                <a:gd name="connsiteX1" fmla="*/ 45557 w 44994"/>
                <a:gd name="connsiteY1" fmla="*/ 23500 h 44994"/>
                <a:gd name="connsiteX2" fmla="*/ 23561 w 44994"/>
                <a:gd name="connsiteY2" fmla="*/ 1566 h 44994"/>
                <a:gd name="connsiteX3" fmla="*/ 1566 w 44994"/>
                <a:gd name="connsiteY3" fmla="*/ 23500 h 44994"/>
                <a:gd name="connsiteX4" fmla="*/ 23561 w 44994"/>
                <a:gd name="connsiteY4" fmla="*/ 45434 h 4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94" h="44994">
                  <a:moveTo>
                    <a:pt x="23561" y="45434"/>
                  </a:moveTo>
                  <a:cubicBezTo>
                    <a:pt x="35773" y="45434"/>
                    <a:pt x="45557" y="35677"/>
                    <a:pt x="45557" y="23500"/>
                  </a:cubicBezTo>
                  <a:cubicBezTo>
                    <a:pt x="45557" y="11323"/>
                    <a:pt x="35773" y="1566"/>
                    <a:pt x="23561" y="1566"/>
                  </a:cubicBezTo>
                  <a:cubicBezTo>
                    <a:pt x="11350" y="1566"/>
                    <a:pt x="1566" y="11323"/>
                    <a:pt x="1566" y="23500"/>
                  </a:cubicBezTo>
                  <a:cubicBezTo>
                    <a:pt x="1566" y="35677"/>
                    <a:pt x="11350" y="45434"/>
                    <a:pt x="23561" y="45434"/>
                  </a:cubicBezTo>
                  <a:close/>
                </a:path>
              </a:pathLst>
            </a:custGeom>
            <a:solidFill>
              <a:srgbClr val="50E6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27C10BB-2A4F-4D18-A1D0-C48EB1A3D17A}"/>
                </a:ext>
              </a:extLst>
            </p:cNvPr>
            <p:cNvSpPr/>
            <p:nvPr/>
          </p:nvSpPr>
          <p:spPr>
            <a:xfrm>
              <a:off x="4768688" y="5969777"/>
              <a:ext cx="44995" cy="44995"/>
            </a:xfrm>
            <a:custGeom>
              <a:avLst/>
              <a:gdLst>
                <a:gd name="connsiteX0" fmla="*/ 23561 w 44994"/>
                <a:gd name="connsiteY0" fmla="*/ 45434 h 44994"/>
                <a:gd name="connsiteX1" fmla="*/ 45557 w 44994"/>
                <a:gd name="connsiteY1" fmla="*/ 23500 h 44994"/>
                <a:gd name="connsiteX2" fmla="*/ 23561 w 44994"/>
                <a:gd name="connsiteY2" fmla="*/ 1566 h 44994"/>
                <a:gd name="connsiteX3" fmla="*/ 1566 w 44994"/>
                <a:gd name="connsiteY3" fmla="*/ 23500 h 44994"/>
                <a:gd name="connsiteX4" fmla="*/ 23561 w 44994"/>
                <a:gd name="connsiteY4" fmla="*/ 45434 h 4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94" h="44994">
                  <a:moveTo>
                    <a:pt x="23561" y="45434"/>
                  </a:moveTo>
                  <a:cubicBezTo>
                    <a:pt x="35772" y="45434"/>
                    <a:pt x="45557" y="35677"/>
                    <a:pt x="45557" y="23500"/>
                  </a:cubicBezTo>
                  <a:cubicBezTo>
                    <a:pt x="45557" y="11323"/>
                    <a:pt x="35772" y="1566"/>
                    <a:pt x="23561" y="1566"/>
                  </a:cubicBezTo>
                  <a:cubicBezTo>
                    <a:pt x="11350" y="1566"/>
                    <a:pt x="1566" y="11323"/>
                    <a:pt x="1566" y="23500"/>
                  </a:cubicBezTo>
                  <a:cubicBezTo>
                    <a:pt x="1566" y="35677"/>
                    <a:pt x="11350" y="45434"/>
                    <a:pt x="23561" y="45434"/>
                  </a:cubicBezTo>
                  <a:close/>
                </a:path>
              </a:pathLst>
            </a:custGeom>
            <a:solidFill>
              <a:srgbClr val="50E6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70E549C-4568-4024-B921-30CD88B9CEA9}"/>
                </a:ext>
              </a:extLst>
            </p:cNvPr>
            <p:cNvSpPr/>
            <p:nvPr/>
          </p:nvSpPr>
          <p:spPr>
            <a:xfrm>
              <a:off x="4767470" y="6071507"/>
              <a:ext cx="22497" cy="22497"/>
            </a:xfrm>
            <a:custGeom>
              <a:avLst/>
              <a:gdLst>
                <a:gd name="connsiteX0" fmla="*/ 12866 w 22497"/>
                <a:gd name="connsiteY0" fmla="*/ 24105 h 22497"/>
                <a:gd name="connsiteX1" fmla="*/ 24168 w 22497"/>
                <a:gd name="connsiteY1" fmla="*/ 12835 h 22497"/>
                <a:gd name="connsiteX2" fmla="*/ 12866 w 22497"/>
                <a:gd name="connsiteY2" fmla="*/ 1566 h 22497"/>
                <a:gd name="connsiteX3" fmla="*/ 1566 w 22497"/>
                <a:gd name="connsiteY3" fmla="*/ 12835 h 22497"/>
                <a:gd name="connsiteX4" fmla="*/ 12866 w 22497"/>
                <a:gd name="connsiteY4" fmla="*/ 24105 h 22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97" h="22497">
                  <a:moveTo>
                    <a:pt x="12866" y="24105"/>
                  </a:moveTo>
                  <a:cubicBezTo>
                    <a:pt x="19086" y="24105"/>
                    <a:pt x="24168" y="19037"/>
                    <a:pt x="24168" y="12835"/>
                  </a:cubicBezTo>
                  <a:cubicBezTo>
                    <a:pt x="24168" y="6633"/>
                    <a:pt x="19086" y="1566"/>
                    <a:pt x="12866" y="1566"/>
                  </a:cubicBezTo>
                  <a:cubicBezTo>
                    <a:pt x="6647" y="1566"/>
                    <a:pt x="1566" y="6633"/>
                    <a:pt x="1566" y="12835"/>
                  </a:cubicBezTo>
                  <a:cubicBezTo>
                    <a:pt x="1566" y="19037"/>
                    <a:pt x="6647" y="24105"/>
                    <a:pt x="12866" y="24105"/>
                  </a:cubicBez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7457899-4BCB-4E2B-A932-0D6A4B1CEAE2}"/>
                </a:ext>
              </a:extLst>
            </p:cNvPr>
            <p:cNvSpPr/>
            <p:nvPr/>
          </p:nvSpPr>
          <p:spPr>
            <a:xfrm>
              <a:off x="4585211" y="6071507"/>
              <a:ext cx="22497" cy="22497"/>
            </a:xfrm>
            <a:custGeom>
              <a:avLst/>
              <a:gdLst>
                <a:gd name="connsiteX0" fmla="*/ 12867 w 22497"/>
                <a:gd name="connsiteY0" fmla="*/ 24105 h 22497"/>
                <a:gd name="connsiteX1" fmla="*/ 24168 w 22497"/>
                <a:gd name="connsiteY1" fmla="*/ 12835 h 22497"/>
                <a:gd name="connsiteX2" fmla="*/ 12867 w 22497"/>
                <a:gd name="connsiteY2" fmla="*/ 1566 h 22497"/>
                <a:gd name="connsiteX3" fmla="*/ 1566 w 22497"/>
                <a:gd name="connsiteY3" fmla="*/ 12835 h 22497"/>
                <a:gd name="connsiteX4" fmla="*/ 12867 w 22497"/>
                <a:gd name="connsiteY4" fmla="*/ 24105 h 22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97" h="22497">
                  <a:moveTo>
                    <a:pt x="12867" y="24105"/>
                  </a:moveTo>
                  <a:cubicBezTo>
                    <a:pt x="19086" y="24105"/>
                    <a:pt x="24168" y="19037"/>
                    <a:pt x="24168" y="12835"/>
                  </a:cubicBezTo>
                  <a:cubicBezTo>
                    <a:pt x="24168" y="6633"/>
                    <a:pt x="19086" y="1566"/>
                    <a:pt x="12867" y="1566"/>
                  </a:cubicBezTo>
                  <a:cubicBezTo>
                    <a:pt x="6647" y="1566"/>
                    <a:pt x="1566" y="6633"/>
                    <a:pt x="1566" y="12835"/>
                  </a:cubicBezTo>
                  <a:cubicBezTo>
                    <a:pt x="1566" y="19037"/>
                    <a:pt x="6647" y="24105"/>
                    <a:pt x="12867" y="24105"/>
                  </a:cubicBez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37E4EB1-4AAB-4AAD-99D5-F62164E2DB2A}"/>
                </a:ext>
              </a:extLst>
            </p:cNvPr>
            <p:cNvSpPr/>
            <p:nvPr/>
          </p:nvSpPr>
          <p:spPr>
            <a:xfrm>
              <a:off x="4767470" y="5888997"/>
              <a:ext cx="22497" cy="22497"/>
            </a:xfrm>
            <a:custGeom>
              <a:avLst/>
              <a:gdLst>
                <a:gd name="connsiteX0" fmla="*/ 12866 w 22497"/>
                <a:gd name="connsiteY0" fmla="*/ 24105 h 22497"/>
                <a:gd name="connsiteX1" fmla="*/ 24168 w 22497"/>
                <a:gd name="connsiteY1" fmla="*/ 12835 h 22497"/>
                <a:gd name="connsiteX2" fmla="*/ 12866 w 22497"/>
                <a:gd name="connsiteY2" fmla="*/ 1566 h 22497"/>
                <a:gd name="connsiteX3" fmla="*/ 1566 w 22497"/>
                <a:gd name="connsiteY3" fmla="*/ 12835 h 22497"/>
                <a:gd name="connsiteX4" fmla="*/ 12866 w 22497"/>
                <a:gd name="connsiteY4" fmla="*/ 24105 h 22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97" h="22497">
                  <a:moveTo>
                    <a:pt x="12866" y="24105"/>
                  </a:moveTo>
                  <a:cubicBezTo>
                    <a:pt x="19086" y="24105"/>
                    <a:pt x="24168" y="19037"/>
                    <a:pt x="24168" y="12835"/>
                  </a:cubicBezTo>
                  <a:cubicBezTo>
                    <a:pt x="24168" y="6633"/>
                    <a:pt x="19086" y="1566"/>
                    <a:pt x="12866" y="1566"/>
                  </a:cubicBezTo>
                  <a:cubicBezTo>
                    <a:pt x="6647" y="1566"/>
                    <a:pt x="1566" y="6633"/>
                    <a:pt x="1566" y="12835"/>
                  </a:cubicBezTo>
                  <a:cubicBezTo>
                    <a:pt x="1566" y="19113"/>
                    <a:pt x="6647" y="24105"/>
                    <a:pt x="12866" y="24105"/>
                  </a:cubicBez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EFB62D33-0328-4D01-9131-006DBB370C52}"/>
                </a:ext>
              </a:extLst>
            </p:cNvPr>
            <p:cNvSpPr/>
            <p:nvPr/>
          </p:nvSpPr>
          <p:spPr>
            <a:xfrm>
              <a:off x="4585211" y="5888997"/>
              <a:ext cx="22497" cy="22497"/>
            </a:xfrm>
            <a:custGeom>
              <a:avLst/>
              <a:gdLst>
                <a:gd name="connsiteX0" fmla="*/ 12867 w 22497"/>
                <a:gd name="connsiteY0" fmla="*/ 24105 h 22497"/>
                <a:gd name="connsiteX1" fmla="*/ 24168 w 22497"/>
                <a:gd name="connsiteY1" fmla="*/ 12835 h 22497"/>
                <a:gd name="connsiteX2" fmla="*/ 12867 w 22497"/>
                <a:gd name="connsiteY2" fmla="*/ 1566 h 22497"/>
                <a:gd name="connsiteX3" fmla="*/ 1566 w 22497"/>
                <a:gd name="connsiteY3" fmla="*/ 12835 h 22497"/>
                <a:gd name="connsiteX4" fmla="*/ 12867 w 22497"/>
                <a:gd name="connsiteY4" fmla="*/ 24105 h 22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97" h="22497">
                  <a:moveTo>
                    <a:pt x="12867" y="24105"/>
                  </a:moveTo>
                  <a:cubicBezTo>
                    <a:pt x="19086" y="24105"/>
                    <a:pt x="24168" y="19037"/>
                    <a:pt x="24168" y="12835"/>
                  </a:cubicBezTo>
                  <a:cubicBezTo>
                    <a:pt x="24168" y="6633"/>
                    <a:pt x="19086" y="1566"/>
                    <a:pt x="12867" y="1566"/>
                  </a:cubicBezTo>
                  <a:cubicBezTo>
                    <a:pt x="6647" y="1566"/>
                    <a:pt x="1566" y="6633"/>
                    <a:pt x="1566" y="12835"/>
                  </a:cubicBezTo>
                  <a:cubicBezTo>
                    <a:pt x="1566" y="19113"/>
                    <a:pt x="6647" y="24105"/>
                    <a:pt x="12867" y="24105"/>
                  </a:cubicBezTo>
                  <a:close/>
                </a:path>
              </a:pathLst>
            </a:custGeom>
            <a:solidFill>
              <a:srgbClr val="FFFFFF"/>
            </a:solidFill>
            <a:ln w="441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222A1C8-C662-41FB-B118-52A1C9A4EFD7}"/>
              </a:ext>
            </a:extLst>
          </p:cNvPr>
          <p:cNvGrpSpPr/>
          <p:nvPr/>
        </p:nvGrpSpPr>
        <p:grpSpPr>
          <a:xfrm>
            <a:off x="178962" y="1303875"/>
            <a:ext cx="960527" cy="1013354"/>
            <a:chOff x="3136206" y="1720818"/>
            <a:chExt cx="1280703" cy="1351139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6E4E48A-79E2-4DA6-97BE-3CDC1E0E3948}"/>
                </a:ext>
              </a:extLst>
            </p:cNvPr>
            <p:cNvSpPr txBox="1"/>
            <p:nvPr/>
          </p:nvSpPr>
          <p:spPr>
            <a:xfrm>
              <a:off x="3165639" y="2438506"/>
              <a:ext cx="1251270" cy="1800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685800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975" kern="1200">
                  <a:solidFill>
                    <a:srgbClr val="FFFFFF"/>
                  </a:solidFill>
                  <a:latin typeface="Segoe UI Semibold" panose="020B0702040204020203" pitchFamily="34" charset="0"/>
                  <a:ea typeface="+mn-ea"/>
                  <a:cs typeface="+mn-cs"/>
                </a:rPr>
                <a:t>CLOUD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380F2DC-4682-4EB6-BD5C-4C8FFDC8A5E7}"/>
                </a:ext>
              </a:extLst>
            </p:cNvPr>
            <p:cNvSpPr txBox="1"/>
            <p:nvPr/>
          </p:nvSpPr>
          <p:spPr>
            <a:xfrm>
              <a:off x="3136206" y="2630981"/>
              <a:ext cx="1251270" cy="440976"/>
            </a:xfrm>
            <a:prstGeom prst="rect">
              <a:avLst/>
            </a:prstGeom>
            <a:noFill/>
          </p:spPr>
          <p:txBody>
            <a:bodyPr wrap="square" lIns="137160" tIns="109728" rIns="137160" bIns="109728" rtlCol="0">
              <a:spAutoFit/>
            </a:bodyPr>
            <a:lstStyle/>
            <a:p>
              <a:pPr algn="ctr" defTabSz="685800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788" kern="1200">
                  <a:solidFill>
                    <a:srgbClr val="FFFFFF"/>
                  </a:solidFill>
                  <a:latin typeface="Segoe UI"/>
                  <a:ea typeface="+mn-ea"/>
                  <a:cs typeface="+mn-cs"/>
                </a:rPr>
                <a:t>Azure</a:t>
              </a:r>
            </a:p>
          </p:txBody>
        </p:sp>
        <p:grpSp>
          <p:nvGrpSpPr>
            <p:cNvPr id="111" name="broad application support" descr="broad application support">
              <a:extLst>
                <a:ext uri="{FF2B5EF4-FFF2-40B4-BE49-F238E27FC236}">
                  <a16:creationId xmlns:a16="http://schemas.microsoft.com/office/drawing/2014/main" id="{1030843F-5800-448D-BE17-6081DAAC0053}"/>
                </a:ext>
              </a:extLst>
            </p:cNvPr>
            <p:cNvGrpSpPr/>
            <p:nvPr/>
          </p:nvGrpSpPr>
          <p:grpSpPr>
            <a:xfrm>
              <a:off x="3455484" y="1720818"/>
              <a:ext cx="611788" cy="360630"/>
              <a:chOff x="6313882" y="1370180"/>
              <a:chExt cx="443543" cy="261457"/>
            </a:xfrm>
          </p:grpSpPr>
          <p:sp>
            <p:nvSpPr>
              <p:cNvPr id="112" name="Freeform 907">
                <a:extLst>
                  <a:ext uri="{FF2B5EF4-FFF2-40B4-BE49-F238E27FC236}">
                    <a16:creationId xmlns:a16="http://schemas.microsoft.com/office/drawing/2014/main" id="{C3D74A69-E6A6-4234-A7E9-BBB6536E67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3882" y="1370180"/>
                <a:ext cx="443543" cy="261457"/>
              </a:xfrm>
              <a:custGeom>
                <a:avLst/>
                <a:gdLst>
                  <a:gd name="T0" fmla="*/ 382 w 384"/>
                  <a:gd name="T1" fmla="*/ 159 h 228"/>
                  <a:gd name="T2" fmla="*/ 382 w 384"/>
                  <a:gd name="T3" fmla="*/ 156 h 228"/>
                  <a:gd name="T4" fmla="*/ 384 w 384"/>
                  <a:gd name="T5" fmla="*/ 139 h 228"/>
                  <a:gd name="T6" fmla="*/ 297 w 384"/>
                  <a:gd name="T7" fmla="*/ 51 h 228"/>
                  <a:gd name="T8" fmla="*/ 278 w 384"/>
                  <a:gd name="T9" fmla="*/ 53 h 228"/>
                  <a:gd name="T10" fmla="*/ 184 w 384"/>
                  <a:gd name="T11" fmla="*/ 0 h 228"/>
                  <a:gd name="T12" fmla="*/ 73 w 384"/>
                  <a:gd name="T13" fmla="*/ 114 h 228"/>
                  <a:gd name="T14" fmla="*/ 73 w 384"/>
                  <a:gd name="T15" fmla="*/ 119 h 228"/>
                  <a:gd name="T16" fmla="*/ 55 w 384"/>
                  <a:gd name="T17" fmla="*/ 116 h 228"/>
                  <a:gd name="T18" fmla="*/ 0 w 384"/>
                  <a:gd name="T19" fmla="*/ 172 h 228"/>
                  <a:gd name="T20" fmla="*/ 49 w 384"/>
                  <a:gd name="T21" fmla="*/ 227 h 228"/>
                  <a:gd name="T22" fmla="*/ 297 w 384"/>
                  <a:gd name="T23" fmla="*/ 228 h 228"/>
                  <a:gd name="T24" fmla="*/ 373 w 384"/>
                  <a:gd name="T25" fmla="*/ 182 h 228"/>
                  <a:gd name="T26" fmla="*/ 374 w 384"/>
                  <a:gd name="T27" fmla="*/ 180 h 228"/>
                  <a:gd name="T28" fmla="*/ 382 w 384"/>
                  <a:gd name="T29" fmla="*/ 159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4" h="228">
                    <a:moveTo>
                      <a:pt x="382" y="159"/>
                    </a:moveTo>
                    <a:cubicBezTo>
                      <a:pt x="382" y="158"/>
                      <a:pt x="382" y="157"/>
                      <a:pt x="382" y="156"/>
                    </a:cubicBezTo>
                    <a:cubicBezTo>
                      <a:pt x="383" y="151"/>
                      <a:pt x="384" y="145"/>
                      <a:pt x="384" y="139"/>
                    </a:cubicBezTo>
                    <a:cubicBezTo>
                      <a:pt x="384" y="90"/>
                      <a:pt x="345" y="51"/>
                      <a:pt x="297" y="51"/>
                    </a:cubicBezTo>
                    <a:cubicBezTo>
                      <a:pt x="291" y="51"/>
                      <a:pt x="284" y="52"/>
                      <a:pt x="278" y="53"/>
                    </a:cubicBezTo>
                    <a:cubicBezTo>
                      <a:pt x="258" y="21"/>
                      <a:pt x="224" y="0"/>
                      <a:pt x="184" y="0"/>
                    </a:cubicBezTo>
                    <a:cubicBezTo>
                      <a:pt x="122" y="0"/>
                      <a:pt x="73" y="51"/>
                      <a:pt x="73" y="114"/>
                    </a:cubicBezTo>
                    <a:cubicBezTo>
                      <a:pt x="73" y="116"/>
                      <a:pt x="73" y="117"/>
                      <a:pt x="73" y="119"/>
                    </a:cubicBezTo>
                    <a:cubicBezTo>
                      <a:pt x="67" y="117"/>
                      <a:pt x="61" y="116"/>
                      <a:pt x="55" y="116"/>
                    </a:cubicBezTo>
                    <a:cubicBezTo>
                      <a:pt x="25" y="116"/>
                      <a:pt x="0" y="141"/>
                      <a:pt x="0" y="172"/>
                    </a:cubicBezTo>
                    <a:cubicBezTo>
                      <a:pt x="0" y="201"/>
                      <a:pt x="22" y="225"/>
                      <a:pt x="49" y="227"/>
                    </a:cubicBezTo>
                    <a:cubicBezTo>
                      <a:pt x="297" y="228"/>
                      <a:pt x="297" y="228"/>
                      <a:pt x="297" y="228"/>
                    </a:cubicBezTo>
                    <a:cubicBezTo>
                      <a:pt x="330" y="228"/>
                      <a:pt x="358" y="210"/>
                      <a:pt x="373" y="182"/>
                    </a:cubicBezTo>
                    <a:cubicBezTo>
                      <a:pt x="373" y="182"/>
                      <a:pt x="374" y="181"/>
                      <a:pt x="374" y="180"/>
                    </a:cubicBezTo>
                    <a:cubicBezTo>
                      <a:pt x="377" y="175"/>
                      <a:pt x="380" y="168"/>
                      <a:pt x="382" y="159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672290" fontAlgn="base">
                  <a:defRPr/>
                </a:pPr>
                <a:endParaRPr lang="en-US" sz="1250" kern="1200">
                  <a:solidFill>
                    <a:srgbClr val="505050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3" name="Freeform 908">
                <a:extLst>
                  <a:ext uri="{FF2B5EF4-FFF2-40B4-BE49-F238E27FC236}">
                    <a16:creationId xmlns:a16="http://schemas.microsoft.com/office/drawing/2014/main" id="{9CE046E1-9F8C-4511-B059-B6FEFFAF9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3948" y="1416869"/>
                <a:ext cx="163410" cy="166524"/>
              </a:xfrm>
              <a:custGeom>
                <a:avLst/>
                <a:gdLst>
                  <a:gd name="T0" fmla="*/ 142 w 142"/>
                  <a:gd name="T1" fmla="*/ 80 h 145"/>
                  <a:gd name="T2" fmla="*/ 142 w 142"/>
                  <a:gd name="T3" fmla="*/ 65 h 145"/>
                  <a:gd name="T4" fmla="*/ 127 w 142"/>
                  <a:gd name="T5" fmla="*/ 65 h 145"/>
                  <a:gd name="T6" fmla="*/ 116 w 142"/>
                  <a:gd name="T7" fmla="*/ 38 h 145"/>
                  <a:gd name="T8" fmla="*/ 127 w 142"/>
                  <a:gd name="T9" fmla="*/ 27 h 145"/>
                  <a:gd name="T10" fmla="*/ 116 w 142"/>
                  <a:gd name="T11" fmla="*/ 16 h 145"/>
                  <a:gd name="T12" fmla="*/ 105 w 142"/>
                  <a:gd name="T13" fmla="*/ 27 h 145"/>
                  <a:gd name="T14" fmla="*/ 79 w 142"/>
                  <a:gd name="T15" fmla="*/ 16 h 145"/>
                  <a:gd name="T16" fmla="*/ 79 w 142"/>
                  <a:gd name="T17" fmla="*/ 0 h 145"/>
                  <a:gd name="T18" fmla="*/ 64 w 142"/>
                  <a:gd name="T19" fmla="*/ 0 h 145"/>
                  <a:gd name="T20" fmla="*/ 64 w 142"/>
                  <a:gd name="T21" fmla="*/ 16 h 145"/>
                  <a:gd name="T22" fmla="*/ 37 w 142"/>
                  <a:gd name="T23" fmla="*/ 27 h 145"/>
                  <a:gd name="T24" fmla="*/ 27 w 142"/>
                  <a:gd name="T25" fmla="*/ 16 h 145"/>
                  <a:gd name="T26" fmla="*/ 16 w 142"/>
                  <a:gd name="T27" fmla="*/ 27 h 145"/>
                  <a:gd name="T28" fmla="*/ 27 w 142"/>
                  <a:gd name="T29" fmla="*/ 38 h 145"/>
                  <a:gd name="T30" fmla="*/ 16 w 142"/>
                  <a:gd name="T31" fmla="*/ 65 h 145"/>
                  <a:gd name="T32" fmla="*/ 0 w 142"/>
                  <a:gd name="T33" fmla="*/ 65 h 145"/>
                  <a:gd name="T34" fmla="*/ 0 w 142"/>
                  <a:gd name="T35" fmla="*/ 81 h 145"/>
                  <a:gd name="T36" fmla="*/ 16 w 142"/>
                  <a:gd name="T37" fmla="*/ 81 h 145"/>
                  <a:gd name="T38" fmla="*/ 27 w 142"/>
                  <a:gd name="T39" fmla="*/ 108 h 145"/>
                  <a:gd name="T40" fmla="*/ 16 w 142"/>
                  <a:gd name="T41" fmla="*/ 119 h 145"/>
                  <a:gd name="T42" fmla="*/ 27 w 142"/>
                  <a:gd name="T43" fmla="*/ 130 h 145"/>
                  <a:gd name="T44" fmla="*/ 37 w 142"/>
                  <a:gd name="T45" fmla="*/ 118 h 145"/>
                  <a:gd name="T46" fmla="*/ 64 w 142"/>
                  <a:gd name="T47" fmla="*/ 130 h 145"/>
                  <a:gd name="T48" fmla="*/ 64 w 142"/>
                  <a:gd name="T49" fmla="*/ 145 h 145"/>
                  <a:gd name="T50" fmla="*/ 79 w 142"/>
                  <a:gd name="T51" fmla="*/ 145 h 145"/>
                  <a:gd name="T52" fmla="*/ 79 w 142"/>
                  <a:gd name="T53" fmla="*/ 130 h 145"/>
                  <a:gd name="T54" fmla="*/ 105 w 142"/>
                  <a:gd name="T55" fmla="*/ 118 h 145"/>
                  <a:gd name="T56" fmla="*/ 116 w 142"/>
                  <a:gd name="T57" fmla="*/ 130 h 145"/>
                  <a:gd name="T58" fmla="*/ 127 w 142"/>
                  <a:gd name="T59" fmla="*/ 119 h 145"/>
                  <a:gd name="T60" fmla="*/ 116 w 142"/>
                  <a:gd name="T61" fmla="*/ 108 h 145"/>
                  <a:gd name="T62" fmla="*/ 127 w 142"/>
                  <a:gd name="T63" fmla="*/ 81 h 145"/>
                  <a:gd name="T64" fmla="*/ 142 w 142"/>
                  <a:gd name="T65" fmla="*/ 81 h 145"/>
                  <a:gd name="T66" fmla="*/ 142 w 142"/>
                  <a:gd name="T67" fmla="*/ 8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2" h="145">
                    <a:moveTo>
                      <a:pt x="142" y="80"/>
                    </a:moveTo>
                    <a:cubicBezTo>
                      <a:pt x="142" y="65"/>
                      <a:pt x="142" y="65"/>
                      <a:pt x="142" y="65"/>
                    </a:cubicBezTo>
                    <a:cubicBezTo>
                      <a:pt x="127" y="65"/>
                      <a:pt x="127" y="65"/>
                      <a:pt x="127" y="65"/>
                    </a:cubicBezTo>
                    <a:cubicBezTo>
                      <a:pt x="126" y="55"/>
                      <a:pt x="122" y="46"/>
                      <a:pt x="116" y="38"/>
                    </a:cubicBezTo>
                    <a:cubicBezTo>
                      <a:pt x="127" y="27"/>
                      <a:pt x="127" y="27"/>
                      <a:pt x="127" y="27"/>
                    </a:cubicBezTo>
                    <a:cubicBezTo>
                      <a:pt x="116" y="16"/>
                      <a:pt x="116" y="16"/>
                      <a:pt x="116" y="16"/>
                    </a:cubicBezTo>
                    <a:cubicBezTo>
                      <a:pt x="105" y="27"/>
                      <a:pt x="105" y="27"/>
                      <a:pt x="105" y="27"/>
                    </a:cubicBezTo>
                    <a:cubicBezTo>
                      <a:pt x="98" y="21"/>
                      <a:pt x="89" y="17"/>
                      <a:pt x="79" y="16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54" y="17"/>
                      <a:pt x="45" y="21"/>
                      <a:pt x="37" y="27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21" y="46"/>
                      <a:pt x="17" y="55"/>
                      <a:pt x="16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91"/>
                      <a:pt x="21" y="100"/>
                      <a:pt x="27" y="108"/>
                    </a:cubicBezTo>
                    <a:cubicBezTo>
                      <a:pt x="16" y="119"/>
                      <a:pt x="16" y="119"/>
                      <a:pt x="16" y="119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37" y="118"/>
                      <a:pt x="37" y="118"/>
                      <a:pt x="37" y="118"/>
                    </a:cubicBezTo>
                    <a:cubicBezTo>
                      <a:pt x="45" y="124"/>
                      <a:pt x="54" y="128"/>
                      <a:pt x="64" y="130"/>
                    </a:cubicBezTo>
                    <a:cubicBezTo>
                      <a:pt x="64" y="145"/>
                      <a:pt x="64" y="145"/>
                      <a:pt x="64" y="145"/>
                    </a:cubicBezTo>
                    <a:cubicBezTo>
                      <a:pt x="79" y="145"/>
                      <a:pt x="79" y="145"/>
                      <a:pt x="79" y="145"/>
                    </a:cubicBezTo>
                    <a:cubicBezTo>
                      <a:pt x="79" y="130"/>
                      <a:pt x="79" y="130"/>
                      <a:pt x="79" y="130"/>
                    </a:cubicBezTo>
                    <a:cubicBezTo>
                      <a:pt x="89" y="128"/>
                      <a:pt x="98" y="124"/>
                      <a:pt x="105" y="118"/>
                    </a:cubicBezTo>
                    <a:cubicBezTo>
                      <a:pt x="116" y="130"/>
                      <a:pt x="116" y="130"/>
                      <a:pt x="116" y="130"/>
                    </a:cubicBezTo>
                    <a:cubicBezTo>
                      <a:pt x="127" y="119"/>
                      <a:pt x="127" y="119"/>
                      <a:pt x="127" y="119"/>
                    </a:cubicBezTo>
                    <a:cubicBezTo>
                      <a:pt x="116" y="108"/>
                      <a:pt x="116" y="108"/>
                      <a:pt x="116" y="108"/>
                    </a:cubicBezTo>
                    <a:cubicBezTo>
                      <a:pt x="122" y="100"/>
                      <a:pt x="126" y="91"/>
                      <a:pt x="127" y="81"/>
                    </a:cubicBezTo>
                    <a:cubicBezTo>
                      <a:pt x="142" y="81"/>
                      <a:pt x="142" y="81"/>
                      <a:pt x="142" y="81"/>
                    </a:cubicBezTo>
                    <a:lnTo>
                      <a:pt x="142" y="8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672290" fontAlgn="base">
                  <a:defRPr/>
                </a:pPr>
                <a:endParaRPr lang="en-US" sz="1250" kern="1200">
                  <a:solidFill>
                    <a:srgbClr val="505050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4" name="Oval 909">
                <a:extLst>
                  <a:ext uri="{FF2B5EF4-FFF2-40B4-BE49-F238E27FC236}">
                    <a16:creationId xmlns:a16="http://schemas.microsoft.com/office/drawing/2014/main" id="{069BD716-8F56-4D4B-ADB4-EA3085ED3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9080" y="1463557"/>
                <a:ext cx="73145" cy="73146"/>
              </a:xfrm>
              <a:prstGeom prst="ellipse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672290" fontAlgn="base">
                  <a:defRPr/>
                </a:pPr>
                <a:endParaRPr lang="en-US" sz="1250" kern="1200">
                  <a:solidFill>
                    <a:srgbClr val="505050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5" name="Freeform 910">
                <a:extLst>
                  <a:ext uri="{FF2B5EF4-FFF2-40B4-BE49-F238E27FC236}">
                    <a16:creationId xmlns:a16="http://schemas.microsoft.com/office/drawing/2014/main" id="{2A1C29FC-DE27-44A8-9610-1EDDE017C1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1366" y="1499353"/>
                <a:ext cx="73145" cy="74702"/>
              </a:xfrm>
              <a:custGeom>
                <a:avLst/>
                <a:gdLst>
                  <a:gd name="T0" fmla="*/ 64 w 64"/>
                  <a:gd name="T1" fmla="*/ 36 h 65"/>
                  <a:gd name="T2" fmla="*/ 64 w 64"/>
                  <a:gd name="T3" fmla="*/ 30 h 65"/>
                  <a:gd name="T4" fmla="*/ 57 w 64"/>
                  <a:gd name="T5" fmla="*/ 30 h 65"/>
                  <a:gd name="T6" fmla="*/ 52 w 64"/>
                  <a:gd name="T7" fmla="*/ 17 h 65"/>
                  <a:gd name="T8" fmla="*/ 57 w 64"/>
                  <a:gd name="T9" fmla="*/ 12 h 65"/>
                  <a:gd name="T10" fmla="*/ 52 w 64"/>
                  <a:gd name="T11" fmla="*/ 8 h 65"/>
                  <a:gd name="T12" fmla="*/ 47 w 64"/>
                  <a:gd name="T13" fmla="*/ 13 h 65"/>
                  <a:gd name="T14" fmla="*/ 35 w 64"/>
                  <a:gd name="T15" fmla="*/ 8 h 65"/>
                  <a:gd name="T16" fmla="*/ 35 w 64"/>
                  <a:gd name="T17" fmla="*/ 0 h 65"/>
                  <a:gd name="T18" fmla="*/ 29 w 64"/>
                  <a:gd name="T19" fmla="*/ 0 h 65"/>
                  <a:gd name="T20" fmla="*/ 29 w 64"/>
                  <a:gd name="T21" fmla="*/ 8 h 65"/>
                  <a:gd name="T22" fmla="*/ 17 w 64"/>
                  <a:gd name="T23" fmla="*/ 13 h 65"/>
                  <a:gd name="T24" fmla="*/ 12 w 64"/>
                  <a:gd name="T25" fmla="*/ 8 h 65"/>
                  <a:gd name="T26" fmla="*/ 7 w 64"/>
                  <a:gd name="T27" fmla="*/ 12 h 65"/>
                  <a:gd name="T28" fmla="*/ 12 w 64"/>
                  <a:gd name="T29" fmla="*/ 17 h 65"/>
                  <a:gd name="T30" fmla="*/ 7 w 64"/>
                  <a:gd name="T31" fmla="*/ 30 h 65"/>
                  <a:gd name="T32" fmla="*/ 0 w 64"/>
                  <a:gd name="T33" fmla="*/ 30 h 65"/>
                  <a:gd name="T34" fmla="*/ 0 w 64"/>
                  <a:gd name="T35" fmla="*/ 36 h 65"/>
                  <a:gd name="T36" fmla="*/ 7 w 64"/>
                  <a:gd name="T37" fmla="*/ 36 h 65"/>
                  <a:gd name="T38" fmla="*/ 12 w 64"/>
                  <a:gd name="T39" fmla="*/ 48 h 65"/>
                  <a:gd name="T40" fmla="*/ 7 w 64"/>
                  <a:gd name="T41" fmla="*/ 54 h 65"/>
                  <a:gd name="T42" fmla="*/ 12 w 64"/>
                  <a:gd name="T43" fmla="*/ 58 h 65"/>
                  <a:gd name="T44" fmla="*/ 17 w 64"/>
                  <a:gd name="T45" fmla="*/ 53 h 65"/>
                  <a:gd name="T46" fmla="*/ 29 w 64"/>
                  <a:gd name="T47" fmla="*/ 58 h 65"/>
                  <a:gd name="T48" fmla="*/ 29 w 64"/>
                  <a:gd name="T49" fmla="*/ 65 h 65"/>
                  <a:gd name="T50" fmla="*/ 35 w 64"/>
                  <a:gd name="T51" fmla="*/ 65 h 65"/>
                  <a:gd name="T52" fmla="*/ 35 w 64"/>
                  <a:gd name="T53" fmla="*/ 58 h 65"/>
                  <a:gd name="T54" fmla="*/ 47 w 64"/>
                  <a:gd name="T55" fmla="*/ 53 h 65"/>
                  <a:gd name="T56" fmla="*/ 52 w 64"/>
                  <a:gd name="T57" fmla="*/ 58 h 65"/>
                  <a:gd name="T58" fmla="*/ 57 w 64"/>
                  <a:gd name="T59" fmla="*/ 54 h 65"/>
                  <a:gd name="T60" fmla="*/ 52 w 64"/>
                  <a:gd name="T61" fmla="*/ 48 h 65"/>
                  <a:gd name="T62" fmla="*/ 57 w 64"/>
                  <a:gd name="T63" fmla="*/ 36 h 65"/>
                  <a:gd name="T64" fmla="*/ 64 w 64"/>
                  <a:gd name="T65" fmla="*/ 3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4" h="65">
                    <a:moveTo>
                      <a:pt x="64" y="36"/>
                    </a:moveTo>
                    <a:cubicBezTo>
                      <a:pt x="64" y="30"/>
                      <a:pt x="64" y="30"/>
                      <a:pt x="64" y="30"/>
                    </a:cubicBezTo>
                    <a:cubicBezTo>
                      <a:pt x="57" y="30"/>
                      <a:pt x="57" y="30"/>
                      <a:pt x="57" y="30"/>
                    </a:cubicBezTo>
                    <a:cubicBezTo>
                      <a:pt x="56" y="25"/>
                      <a:pt x="54" y="21"/>
                      <a:pt x="52" y="17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4" y="10"/>
                      <a:pt x="40" y="8"/>
                      <a:pt x="35" y="8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4" y="8"/>
                      <a:pt x="20" y="10"/>
                      <a:pt x="17" y="13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9" y="21"/>
                      <a:pt x="8" y="25"/>
                      <a:pt x="7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8" y="41"/>
                      <a:pt x="9" y="45"/>
                      <a:pt x="12" y="48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20" y="56"/>
                      <a:pt x="24" y="58"/>
                      <a:pt x="29" y="58"/>
                    </a:cubicBezTo>
                    <a:cubicBezTo>
                      <a:pt x="29" y="65"/>
                      <a:pt x="29" y="65"/>
                      <a:pt x="29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4" y="56"/>
                      <a:pt x="47" y="53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54" y="45"/>
                      <a:pt x="56" y="41"/>
                      <a:pt x="57" y="36"/>
                    </a:cubicBezTo>
                    <a:lnTo>
                      <a:pt x="64" y="36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672290" fontAlgn="base">
                  <a:defRPr/>
                </a:pPr>
                <a:endParaRPr lang="en-US" sz="1250" kern="1200">
                  <a:solidFill>
                    <a:srgbClr val="505050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6" name="Freeform 911">
                <a:extLst>
                  <a:ext uri="{FF2B5EF4-FFF2-40B4-BE49-F238E27FC236}">
                    <a16:creationId xmlns:a16="http://schemas.microsoft.com/office/drawing/2014/main" id="{4EF601C5-23B6-4848-9889-1DAD06FAF5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4710" y="1524253"/>
                <a:ext cx="28013" cy="26457"/>
              </a:xfrm>
              <a:custGeom>
                <a:avLst/>
                <a:gdLst>
                  <a:gd name="T0" fmla="*/ 12 w 24"/>
                  <a:gd name="T1" fmla="*/ 24 h 24"/>
                  <a:gd name="T2" fmla="*/ 0 w 24"/>
                  <a:gd name="T3" fmla="*/ 12 h 24"/>
                  <a:gd name="T4" fmla="*/ 12 w 24"/>
                  <a:gd name="T5" fmla="*/ 0 h 24"/>
                  <a:gd name="T6" fmla="*/ 24 w 24"/>
                  <a:gd name="T7" fmla="*/ 12 h 24"/>
                  <a:gd name="T8" fmla="*/ 12 w 24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5" y="24"/>
                      <a:pt x="0" y="19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9" y="0"/>
                      <a:pt x="24" y="5"/>
                      <a:pt x="24" y="12"/>
                    </a:cubicBezTo>
                    <a:cubicBezTo>
                      <a:pt x="24" y="19"/>
                      <a:pt x="18" y="24"/>
                      <a:pt x="12" y="24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672290" fontAlgn="base">
                  <a:defRPr/>
                </a:pPr>
                <a:endParaRPr lang="en-US" sz="1250" kern="1200">
                  <a:solidFill>
                    <a:srgbClr val="505050"/>
                  </a:solidFill>
                  <a:latin typeface="Segoe U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17" name="Graphic 116" descr="Icon of connected dots ">
            <a:extLst>
              <a:ext uri="{FF2B5EF4-FFF2-40B4-BE49-F238E27FC236}">
                <a16:creationId xmlns:a16="http://schemas.microsoft.com/office/drawing/2014/main" id="{6D95A50C-C1C2-4779-8A6E-36D02380A1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65050" y="1256857"/>
            <a:ext cx="433841" cy="382466"/>
          </a:xfrm>
          <a:prstGeom prst="rect">
            <a:avLst/>
          </a:prstGeom>
        </p:spPr>
      </p:pic>
      <p:grpSp>
        <p:nvGrpSpPr>
          <p:cNvPr id="118" name="gaming" descr=" gaming, controller">
            <a:extLst>
              <a:ext uri="{FF2B5EF4-FFF2-40B4-BE49-F238E27FC236}">
                <a16:creationId xmlns:a16="http://schemas.microsoft.com/office/drawing/2014/main" id="{9C704B09-25D7-42C7-8F96-64E55EB47F7D}"/>
              </a:ext>
            </a:extLst>
          </p:cNvPr>
          <p:cNvGrpSpPr/>
          <p:nvPr/>
        </p:nvGrpSpPr>
        <p:grpSpPr>
          <a:xfrm>
            <a:off x="4157071" y="1203627"/>
            <a:ext cx="471983" cy="471983"/>
            <a:chOff x="7205664" y="1190625"/>
            <a:chExt cx="509586" cy="509586"/>
          </a:xfrm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C3A96D1E-575D-4643-B562-2AD967DA06F6}"/>
                </a:ext>
              </a:extLst>
            </p:cNvPr>
            <p:cNvSpPr/>
            <p:nvPr/>
          </p:nvSpPr>
          <p:spPr>
            <a:xfrm>
              <a:off x="7206707" y="1287241"/>
              <a:ext cx="499079" cy="330968"/>
            </a:xfrm>
            <a:custGeom>
              <a:avLst/>
              <a:gdLst>
                <a:gd name="connsiteX0" fmla="*/ 384012 w 499079"/>
                <a:gd name="connsiteY0" fmla="*/ 5475 h 330968"/>
                <a:gd name="connsiteX1" fmla="*/ 316922 w 499079"/>
                <a:gd name="connsiteY1" fmla="*/ 12131 h 330968"/>
                <a:gd name="connsiteX2" fmla="*/ 251429 w 499079"/>
                <a:gd name="connsiteY2" fmla="*/ 25265 h 330968"/>
                <a:gd name="connsiteX3" fmla="*/ 185936 w 499079"/>
                <a:gd name="connsiteY3" fmla="*/ 12131 h 330968"/>
                <a:gd name="connsiteX4" fmla="*/ 118845 w 499079"/>
                <a:gd name="connsiteY4" fmla="*/ 5475 h 330968"/>
                <a:gd name="connsiteX5" fmla="*/ 17056 w 499079"/>
                <a:gd name="connsiteY5" fmla="*/ 155719 h 330968"/>
                <a:gd name="connsiteX6" fmla="*/ 31255 w 499079"/>
                <a:gd name="connsiteY6" fmla="*/ 325664 h 330968"/>
                <a:gd name="connsiteX7" fmla="*/ 128962 w 499079"/>
                <a:gd name="connsiteY7" fmla="*/ 270465 h 330968"/>
                <a:gd name="connsiteX8" fmla="*/ 135262 w 499079"/>
                <a:gd name="connsiteY8" fmla="*/ 263277 h 330968"/>
                <a:gd name="connsiteX9" fmla="*/ 251429 w 499079"/>
                <a:gd name="connsiteY9" fmla="*/ 225560 h 330968"/>
                <a:gd name="connsiteX10" fmla="*/ 367595 w 499079"/>
                <a:gd name="connsiteY10" fmla="*/ 263277 h 330968"/>
                <a:gd name="connsiteX11" fmla="*/ 373896 w 499079"/>
                <a:gd name="connsiteY11" fmla="*/ 270465 h 330968"/>
                <a:gd name="connsiteX12" fmla="*/ 455806 w 499079"/>
                <a:gd name="connsiteY12" fmla="*/ 328947 h 330968"/>
                <a:gd name="connsiteX13" fmla="*/ 471603 w 499079"/>
                <a:gd name="connsiteY13" fmla="*/ 325664 h 330968"/>
                <a:gd name="connsiteX14" fmla="*/ 485891 w 499079"/>
                <a:gd name="connsiteY14" fmla="*/ 155719 h 330968"/>
                <a:gd name="connsiteX15" fmla="*/ 384012 w 499079"/>
                <a:gd name="connsiteY15" fmla="*/ 5475 h 330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9079" h="330968">
                  <a:moveTo>
                    <a:pt x="384012" y="5475"/>
                  </a:moveTo>
                  <a:cubicBezTo>
                    <a:pt x="355614" y="-2068"/>
                    <a:pt x="336801" y="4765"/>
                    <a:pt x="316922" y="12131"/>
                  </a:cubicBezTo>
                  <a:cubicBezTo>
                    <a:pt x="300238" y="18254"/>
                    <a:pt x="281247" y="25265"/>
                    <a:pt x="251429" y="25265"/>
                  </a:cubicBezTo>
                  <a:cubicBezTo>
                    <a:pt x="221611" y="25265"/>
                    <a:pt x="202619" y="18254"/>
                    <a:pt x="185936" y="12131"/>
                  </a:cubicBezTo>
                  <a:cubicBezTo>
                    <a:pt x="166057" y="4765"/>
                    <a:pt x="147332" y="-2157"/>
                    <a:pt x="118845" y="5475"/>
                  </a:cubicBezTo>
                  <a:cubicBezTo>
                    <a:pt x="63380" y="20384"/>
                    <a:pt x="38709" y="73986"/>
                    <a:pt x="17056" y="155719"/>
                  </a:cubicBezTo>
                  <a:cubicBezTo>
                    <a:pt x="-7083" y="246415"/>
                    <a:pt x="-1581" y="311554"/>
                    <a:pt x="31255" y="325664"/>
                  </a:cubicBezTo>
                  <a:cubicBezTo>
                    <a:pt x="66486" y="340839"/>
                    <a:pt x="102605" y="300105"/>
                    <a:pt x="128962" y="270465"/>
                  </a:cubicBezTo>
                  <a:lnTo>
                    <a:pt x="135262" y="263277"/>
                  </a:lnTo>
                  <a:cubicBezTo>
                    <a:pt x="157715" y="237363"/>
                    <a:pt x="203063" y="225560"/>
                    <a:pt x="251429" y="225560"/>
                  </a:cubicBezTo>
                  <a:cubicBezTo>
                    <a:pt x="309379" y="225560"/>
                    <a:pt x="345143" y="237363"/>
                    <a:pt x="367595" y="263277"/>
                  </a:cubicBezTo>
                  <a:lnTo>
                    <a:pt x="373896" y="270465"/>
                  </a:lnTo>
                  <a:cubicBezTo>
                    <a:pt x="396348" y="295757"/>
                    <a:pt x="425811" y="328947"/>
                    <a:pt x="455806" y="328947"/>
                  </a:cubicBezTo>
                  <a:cubicBezTo>
                    <a:pt x="461042" y="328947"/>
                    <a:pt x="466278" y="327971"/>
                    <a:pt x="471603" y="325664"/>
                  </a:cubicBezTo>
                  <a:cubicBezTo>
                    <a:pt x="504438" y="311554"/>
                    <a:pt x="509940" y="246415"/>
                    <a:pt x="485891" y="155719"/>
                  </a:cubicBezTo>
                  <a:cubicBezTo>
                    <a:pt x="464148" y="73986"/>
                    <a:pt x="439566" y="20295"/>
                    <a:pt x="384012" y="5475"/>
                  </a:cubicBezTo>
                  <a:close/>
                </a:path>
              </a:pathLst>
            </a:custGeom>
            <a:solidFill>
              <a:srgbClr val="0078D4"/>
            </a:solidFill>
            <a:ln w="52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C024AEF-191D-40C6-A6A4-9550171222D0}"/>
                </a:ext>
              </a:extLst>
            </p:cNvPr>
            <p:cNvSpPr/>
            <p:nvPr/>
          </p:nvSpPr>
          <p:spPr>
            <a:xfrm>
              <a:off x="7309642" y="1376468"/>
              <a:ext cx="84055" cy="84055"/>
            </a:xfrm>
            <a:custGeom>
              <a:avLst/>
              <a:gdLst>
                <a:gd name="connsiteX0" fmla="*/ 83088 w 84055"/>
                <a:gd name="connsiteY0" fmla="*/ 42620 h 84055"/>
                <a:gd name="connsiteX1" fmla="*/ 42620 w 84055"/>
                <a:gd name="connsiteY1" fmla="*/ 83087 h 84055"/>
                <a:gd name="connsiteX2" fmla="*/ 2153 w 84055"/>
                <a:gd name="connsiteY2" fmla="*/ 42620 h 84055"/>
                <a:gd name="connsiteX3" fmla="*/ 42620 w 84055"/>
                <a:gd name="connsiteY3" fmla="*/ 2153 h 84055"/>
                <a:gd name="connsiteX4" fmla="*/ 83088 w 84055"/>
                <a:gd name="connsiteY4" fmla="*/ 42620 h 8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055" h="84055">
                  <a:moveTo>
                    <a:pt x="83088" y="42620"/>
                  </a:moveTo>
                  <a:cubicBezTo>
                    <a:pt x="83088" y="64983"/>
                    <a:pt x="64984" y="83087"/>
                    <a:pt x="42620" y="83087"/>
                  </a:cubicBezTo>
                  <a:cubicBezTo>
                    <a:pt x="20257" y="83087"/>
                    <a:pt x="2153" y="64983"/>
                    <a:pt x="2153" y="42620"/>
                  </a:cubicBezTo>
                  <a:cubicBezTo>
                    <a:pt x="2153" y="20256"/>
                    <a:pt x="20257" y="2153"/>
                    <a:pt x="42620" y="2153"/>
                  </a:cubicBezTo>
                  <a:cubicBezTo>
                    <a:pt x="64984" y="2153"/>
                    <a:pt x="83088" y="20345"/>
                    <a:pt x="83088" y="42620"/>
                  </a:cubicBezTo>
                  <a:close/>
                </a:path>
              </a:pathLst>
            </a:custGeom>
            <a:solidFill>
              <a:srgbClr val="50E6FF"/>
            </a:solidFill>
            <a:ln w="52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AA61DAD1-C161-4C5F-AB98-241F44E61C46}"/>
                </a:ext>
              </a:extLst>
            </p:cNvPr>
            <p:cNvSpPr/>
            <p:nvPr/>
          </p:nvSpPr>
          <p:spPr>
            <a:xfrm>
              <a:off x="7548634" y="1376550"/>
              <a:ext cx="31521" cy="31521"/>
            </a:xfrm>
            <a:custGeom>
              <a:avLst/>
              <a:gdLst>
                <a:gd name="connsiteX0" fmla="*/ 29664 w 31520"/>
                <a:gd name="connsiteY0" fmla="*/ 15908 h 31520"/>
                <a:gd name="connsiteX1" fmla="*/ 15909 w 31520"/>
                <a:gd name="connsiteY1" fmla="*/ 29664 h 31520"/>
                <a:gd name="connsiteX2" fmla="*/ 2153 w 31520"/>
                <a:gd name="connsiteY2" fmla="*/ 15908 h 31520"/>
                <a:gd name="connsiteX3" fmla="*/ 15909 w 31520"/>
                <a:gd name="connsiteY3" fmla="*/ 2153 h 31520"/>
                <a:gd name="connsiteX4" fmla="*/ 29664 w 31520"/>
                <a:gd name="connsiteY4" fmla="*/ 15908 h 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20" h="31520">
                  <a:moveTo>
                    <a:pt x="29664" y="15908"/>
                  </a:moveTo>
                  <a:cubicBezTo>
                    <a:pt x="29664" y="23540"/>
                    <a:pt x="23451" y="29664"/>
                    <a:pt x="15909" y="29664"/>
                  </a:cubicBezTo>
                  <a:cubicBezTo>
                    <a:pt x="8276" y="29664"/>
                    <a:pt x="2153" y="23451"/>
                    <a:pt x="2153" y="15908"/>
                  </a:cubicBezTo>
                  <a:cubicBezTo>
                    <a:pt x="2153" y="8276"/>
                    <a:pt x="8365" y="2153"/>
                    <a:pt x="15909" y="2153"/>
                  </a:cubicBezTo>
                  <a:cubicBezTo>
                    <a:pt x="23451" y="2153"/>
                    <a:pt x="29664" y="8365"/>
                    <a:pt x="29664" y="15908"/>
                  </a:cubicBezTo>
                  <a:close/>
                </a:path>
              </a:pathLst>
            </a:custGeom>
            <a:solidFill>
              <a:srgbClr val="FFFFFF"/>
            </a:solidFill>
            <a:ln w="52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6A67650-8002-46F7-8700-1387D349DB83}"/>
                </a:ext>
              </a:extLst>
            </p:cNvPr>
            <p:cNvSpPr/>
            <p:nvPr/>
          </p:nvSpPr>
          <p:spPr>
            <a:xfrm>
              <a:off x="7522008" y="1428921"/>
              <a:ext cx="31521" cy="31521"/>
            </a:xfrm>
            <a:custGeom>
              <a:avLst/>
              <a:gdLst>
                <a:gd name="connsiteX0" fmla="*/ 29663 w 31520"/>
                <a:gd name="connsiteY0" fmla="*/ 15909 h 31520"/>
                <a:gd name="connsiteX1" fmla="*/ 15908 w 31520"/>
                <a:gd name="connsiteY1" fmla="*/ 29664 h 31520"/>
                <a:gd name="connsiteX2" fmla="*/ 2153 w 31520"/>
                <a:gd name="connsiteY2" fmla="*/ 15909 h 31520"/>
                <a:gd name="connsiteX3" fmla="*/ 15908 w 31520"/>
                <a:gd name="connsiteY3" fmla="*/ 2153 h 31520"/>
                <a:gd name="connsiteX4" fmla="*/ 29663 w 31520"/>
                <a:gd name="connsiteY4" fmla="*/ 15909 h 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20" h="31520">
                  <a:moveTo>
                    <a:pt x="29663" y="15909"/>
                  </a:moveTo>
                  <a:cubicBezTo>
                    <a:pt x="29663" y="23540"/>
                    <a:pt x="23451" y="29664"/>
                    <a:pt x="15908" y="29664"/>
                  </a:cubicBezTo>
                  <a:cubicBezTo>
                    <a:pt x="8276" y="29664"/>
                    <a:pt x="2153" y="23451"/>
                    <a:pt x="2153" y="15909"/>
                  </a:cubicBezTo>
                  <a:cubicBezTo>
                    <a:pt x="2153" y="8276"/>
                    <a:pt x="8365" y="2153"/>
                    <a:pt x="15908" y="2153"/>
                  </a:cubicBezTo>
                  <a:cubicBezTo>
                    <a:pt x="23451" y="2153"/>
                    <a:pt x="29663" y="8365"/>
                    <a:pt x="29663" y="15909"/>
                  </a:cubicBezTo>
                  <a:close/>
                </a:path>
              </a:pathLst>
            </a:custGeom>
            <a:solidFill>
              <a:srgbClr val="FFFFFF"/>
            </a:solidFill>
            <a:ln w="52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23" name="phone" descr="phone">
            <a:extLst>
              <a:ext uri="{FF2B5EF4-FFF2-40B4-BE49-F238E27FC236}">
                <a16:creationId xmlns:a16="http://schemas.microsoft.com/office/drawing/2014/main" id="{CB2BC345-CAE6-4525-847C-EEDEC25BA81D}"/>
              </a:ext>
            </a:extLst>
          </p:cNvPr>
          <p:cNvGrpSpPr/>
          <p:nvPr/>
        </p:nvGrpSpPr>
        <p:grpSpPr>
          <a:xfrm>
            <a:off x="3350153" y="1240134"/>
            <a:ext cx="226995" cy="385082"/>
            <a:chOff x="7648576" y="1841501"/>
            <a:chExt cx="177800" cy="301625"/>
          </a:xfrm>
        </p:grpSpPr>
        <p:sp>
          <p:nvSpPr>
            <p:cNvPr id="124" name="Freeform 48">
              <a:extLst>
                <a:ext uri="{FF2B5EF4-FFF2-40B4-BE49-F238E27FC236}">
                  <a16:creationId xmlns:a16="http://schemas.microsoft.com/office/drawing/2014/main" id="{A8255673-F7A0-48F4-8F99-3F79CE04067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8576" y="2051051"/>
              <a:ext cx="177800" cy="92075"/>
            </a:xfrm>
            <a:custGeom>
              <a:avLst/>
              <a:gdLst>
                <a:gd name="T0" fmla="*/ 53 w 106"/>
                <a:gd name="T1" fmla="*/ 0 h 54"/>
                <a:gd name="T2" fmla="*/ 0 w 106"/>
                <a:gd name="T3" fmla="*/ 16 h 54"/>
                <a:gd name="T4" fmla="*/ 0 w 106"/>
                <a:gd name="T5" fmla="*/ 44 h 54"/>
                <a:gd name="T6" fmla="*/ 9 w 106"/>
                <a:gd name="T7" fmla="*/ 54 h 54"/>
                <a:gd name="T8" fmla="*/ 96 w 106"/>
                <a:gd name="T9" fmla="*/ 54 h 54"/>
                <a:gd name="T10" fmla="*/ 106 w 106"/>
                <a:gd name="T11" fmla="*/ 44 h 54"/>
                <a:gd name="T12" fmla="*/ 106 w 106"/>
                <a:gd name="T13" fmla="*/ 16 h 54"/>
                <a:gd name="T14" fmla="*/ 53 w 106"/>
                <a:gd name="T1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54">
                  <a:moveTo>
                    <a:pt x="53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9"/>
                    <a:pt x="4" y="54"/>
                    <a:pt x="9" y="54"/>
                  </a:cubicBezTo>
                  <a:cubicBezTo>
                    <a:pt x="96" y="54"/>
                    <a:pt x="96" y="54"/>
                    <a:pt x="96" y="54"/>
                  </a:cubicBezTo>
                  <a:cubicBezTo>
                    <a:pt x="102" y="54"/>
                    <a:pt x="106" y="49"/>
                    <a:pt x="106" y="44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B0587529-4083-4A31-BF21-3E3A77AC50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1601" y="2100264"/>
              <a:ext cx="33338" cy="19050"/>
            </a:xfrm>
            <a:prstGeom prst="rect">
              <a:avLst/>
            </a:prstGeom>
            <a:solidFill>
              <a:srgbClr val="4FE4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" name="Freeform 50">
              <a:extLst>
                <a:ext uri="{FF2B5EF4-FFF2-40B4-BE49-F238E27FC236}">
                  <a16:creationId xmlns:a16="http://schemas.microsoft.com/office/drawing/2014/main" id="{396E00E9-AD33-4355-A24E-3095E9B71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8576" y="1841501"/>
              <a:ext cx="177800" cy="236538"/>
            </a:xfrm>
            <a:custGeom>
              <a:avLst/>
              <a:gdLst>
                <a:gd name="T0" fmla="*/ 96 w 106"/>
                <a:gd name="T1" fmla="*/ 0 h 141"/>
                <a:gd name="T2" fmla="*/ 9 w 106"/>
                <a:gd name="T3" fmla="*/ 0 h 141"/>
                <a:gd name="T4" fmla="*/ 0 w 106"/>
                <a:gd name="T5" fmla="*/ 9 h 141"/>
                <a:gd name="T6" fmla="*/ 0 w 106"/>
                <a:gd name="T7" fmla="*/ 140 h 141"/>
                <a:gd name="T8" fmla="*/ 106 w 106"/>
                <a:gd name="T9" fmla="*/ 141 h 141"/>
                <a:gd name="T10" fmla="*/ 106 w 106"/>
                <a:gd name="T11" fmla="*/ 9 h 141"/>
                <a:gd name="T12" fmla="*/ 96 w 106"/>
                <a:gd name="T1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141">
                  <a:moveTo>
                    <a:pt x="96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06" y="141"/>
                    <a:pt x="106" y="141"/>
                    <a:pt x="106" y="141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6" y="4"/>
                    <a:pt x="102" y="0"/>
                    <a:pt x="96" y="0"/>
                  </a:cubicBezTo>
                  <a:close/>
                </a:path>
              </a:pathLst>
            </a:custGeom>
            <a:solidFill>
              <a:srgbClr val="4F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" name="Freeform 175">
              <a:extLst>
                <a:ext uri="{FF2B5EF4-FFF2-40B4-BE49-F238E27FC236}">
                  <a16:creationId xmlns:a16="http://schemas.microsoft.com/office/drawing/2014/main" id="{FB52812B-6387-4626-A610-C724FF6A8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8576" y="1841501"/>
              <a:ext cx="177800" cy="234950"/>
            </a:xfrm>
            <a:custGeom>
              <a:avLst/>
              <a:gdLst>
                <a:gd name="T0" fmla="*/ 106 w 106"/>
                <a:gd name="T1" fmla="*/ 9 h 140"/>
                <a:gd name="T2" fmla="*/ 96 w 106"/>
                <a:gd name="T3" fmla="*/ 0 h 140"/>
                <a:gd name="T4" fmla="*/ 9 w 106"/>
                <a:gd name="T5" fmla="*/ 0 h 140"/>
                <a:gd name="T6" fmla="*/ 0 w 106"/>
                <a:gd name="T7" fmla="*/ 9 h 140"/>
                <a:gd name="T8" fmla="*/ 0 w 106"/>
                <a:gd name="T9" fmla="*/ 140 h 140"/>
                <a:gd name="T10" fmla="*/ 106 w 106"/>
                <a:gd name="T11" fmla="*/ 34 h 140"/>
                <a:gd name="T12" fmla="*/ 106 w 106"/>
                <a:gd name="T13" fmla="*/ 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140">
                  <a:moveTo>
                    <a:pt x="106" y="9"/>
                  </a:moveTo>
                  <a:cubicBezTo>
                    <a:pt x="106" y="4"/>
                    <a:pt x="102" y="0"/>
                    <a:pt x="96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06" y="34"/>
                    <a:pt x="106" y="34"/>
                    <a:pt x="106" y="34"/>
                  </a:cubicBezTo>
                  <a:lnTo>
                    <a:pt x="106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28" name="IoT 3" descr="IoT, create safer cities">
            <a:extLst>
              <a:ext uri="{FF2B5EF4-FFF2-40B4-BE49-F238E27FC236}">
                <a16:creationId xmlns:a16="http://schemas.microsoft.com/office/drawing/2014/main" id="{DE4E27E3-1740-4607-B658-40C99DCC4BFC}"/>
              </a:ext>
            </a:extLst>
          </p:cNvPr>
          <p:cNvGrpSpPr/>
          <p:nvPr/>
        </p:nvGrpSpPr>
        <p:grpSpPr>
          <a:xfrm>
            <a:off x="5099093" y="1184245"/>
            <a:ext cx="417524" cy="416057"/>
            <a:chOff x="5433319" y="4819498"/>
            <a:chExt cx="403602" cy="402184"/>
          </a:xfrm>
        </p:grpSpPr>
        <p:sp>
          <p:nvSpPr>
            <p:cNvPr id="129" name="Rectangle 854">
              <a:extLst>
                <a:ext uri="{FF2B5EF4-FFF2-40B4-BE49-F238E27FC236}">
                  <a16:creationId xmlns:a16="http://schemas.microsoft.com/office/drawing/2014/main" id="{6CA16027-8BCC-49AD-B46D-36A11F514E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0710" y="5030503"/>
              <a:ext cx="62311" cy="191179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" name="Freeform 855">
              <a:extLst>
                <a:ext uri="{FF2B5EF4-FFF2-40B4-BE49-F238E27FC236}">
                  <a16:creationId xmlns:a16="http://schemas.microsoft.com/office/drawing/2014/main" id="{B7009BB6-AD9F-4162-A201-8901A3F0D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3319" y="4819498"/>
              <a:ext cx="403602" cy="201092"/>
            </a:xfrm>
            <a:custGeom>
              <a:avLst/>
              <a:gdLst>
                <a:gd name="T0" fmla="*/ 192 w 384"/>
                <a:gd name="T1" fmla="*/ 0 h 192"/>
                <a:gd name="T2" fmla="*/ 0 w 384"/>
                <a:gd name="T3" fmla="*/ 192 h 192"/>
                <a:gd name="T4" fmla="*/ 41 w 384"/>
                <a:gd name="T5" fmla="*/ 192 h 192"/>
                <a:gd name="T6" fmla="*/ 85 w 384"/>
                <a:gd name="T7" fmla="*/ 85 h 192"/>
                <a:gd name="T8" fmla="*/ 192 w 384"/>
                <a:gd name="T9" fmla="*/ 41 h 192"/>
                <a:gd name="T10" fmla="*/ 299 w 384"/>
                <a:gd name="T11" fmla="*/ 85 h 192"/>
                <a:gd name="T12" fmla="*/ 343 w 384"/>
                <a:gd name="T13" fmla="*/ 192 h 192"/>
                <a:gd name="T14" fmla="*/ 384 w 384"/>
                <a:gd name="T15" fmla="*/ 192 h 192"/>
                <a:gd name="T16" fmla="*/ 192 w 384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" h="192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41" y="192"/>
                    <a:pt x="41" y="192"/>
                    <a:pt x="41" y="192"/>
                  </a:cubicBezTo>
                  <a:cubicBezTo>
                    <a:pt x="41" y="152"/>
                    <a:pt x="56" y="114"/>
                    <a:pt x="85" y="85"/>
                  </a:cubicBezTo>
                  <a:cubicBezTo>
                    <a:pt x="114" y="56"/>
                    <a:pt x="152" y="41"/>
                    <a:pt x="192" y="41"/>
                  </a:cubicBezTo>
                  <a:cubicBezTo>
                    <a:pt x="232" y="41"/>
                    <a:pt x="270" y="56"/>
                    <a:pt x="299" y="85"/>
                  </a:cubicBezTo>
                  <a:cubicBezTo>
                    <a:pt x="328" y="114"/>
                    <a:pt x="343" y="152"/>
                    <a:pt x="343" y="192"/>
                  </a:cubicBezTo>
                  <a:cubicBezTo>
                    <a:pt x="384" y="192"/>
                    <a:pt x="384" y="192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" name="Rectangle 856">
              <a:extLst>
                <a:ext uri="{FF2B5EF4-FFF2-40B4-BE49-F238E27FC236}">
                  <a16:creationId xmlns:a16="http://schemas.microsoft.com/office/drawing/2014/main" id="{87620BD3-69F3-4D6E-AE1F-4844FEA6BE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9530" y="4925708"/>
              <a:ext cx="191180" cy="295974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" name="Rectangle 857">
              <a:extLst>
                <a:ext uri="{FF2B5EF4-FFF2-40B4-BE49-F238E27FC236}">
                  <a16:creationId xmlns:a16="http://schemas.microsoft.com/office/drawing/2014/main" id="{24B43E9A-F37E-40CC-8B29-C53DF0F2F7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33" y="5041832"/>
              <a:ext cx="127453" cy="1699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" name="Rectangle 858">
              <a:extLst>
                <a:ext uri="{FF2B5EF4-FFF2-40B4-BE49-F238E27FC236}">
                  <a16:creationId xmlns:a16="http://schemas.microsoft.com/office/drawing/2014/main" id="{7F16E7D4-971F-4269-B859-B2630CE8C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045" y="5051745"/>
              <a:ext cx="106211" cy="148695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" name="Rectangle 859">
              <a:extLst>
                <a:ext uri="{FF2B5EF4-FFF2-40B4-BE49-F238E27FC236}">
                  <a16:creationId xmlns:a16="http://schemas.microsoft.com/office/drawing/2014/main" id="{91E477AA-C88E-4AFE-A4AB-B7ADEB2DB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5803" y="5030503"/>
              <a:ext cx="148695" cy="191179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" name="Rectangle 860">
              <a:extLst>
                <a:ext uri="{FF2B5EF4-FFF2-40B4-BE49-F238E27FC236}">
                  <a16:creationId xmlns:a16="http://schemas.microsoft.com/office/drawing/2014/main" id="{47B87A75-5D43-40FA-8904-EDF00F10F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288" y="5074403"/>
              <a:ext cx="63726" cy="19826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" name="Rectangle 861">
              <a:extLst>
                <a:ext uri="{FF2B5EF4-FFF2-40B4-BE49-F238E27FC236}">
                  <a16:creationId xmlns:a16="http://schemas.microsoft.com/office/drawing/2014/main" id="{D35613AE-C94A-46E3-A76C-13ADE6F19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288" y="5115471"/>
              <a:ext cx="63726" cy="21243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" name="Rectangle 862">
              <a:extLst>
                <a:ext uri="{FF2B5EF4-FFF2-40B4-BE49-F238E27FC236}">
                  <a16:creationId xmlns:a16="http://schemas.microsoft.com/office/drawing/2014/main" id="{28B7A297-58F4-40DB-B90D-0B4AC1C92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288" y="5157955"/>
              <a:ext cx="63726" cy="21243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" name="Rectangle 863">
              <a:extLst>
                <a:ext uri="{FF2B5EF4-FFF2-40B4-BE49-F238E27FC236}">
                  <a16:creationId xmlns:a16="http://schemas.microsoft.com/office/drawing/2014/main" id="{CAB23521-52CB-4463-B0F7-498739E813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2014" y="4968192"/>
              <a:ext cx="42484" cy="424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" name="Rectangle 864">
              <a:extLst>
                <a:ext uri="{FF2B5EF4-FFF2-40B4-BE49-F238E27FC236}">
                  <a16:creationId xmlns:a16="http://schemas.microsoft.com/office/drawing/2014/main" id="{9C5C855D-CA9E-432E-9AF2-00C9EA48E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741" y="4968192"/>
              <a:ext cx="42484" cy="424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" name="Rectangle 865">
              <a:extLst>
                <a:ext uri="{FF2B5EF4-FFF2-40B4-BE49-F238E27FC236}">
                  <a16:creationId xmlns:a16="http://schemas.microsoft.com/office/drawing/2014/main" id="{25EE285A-7CE5-406E-9513-12E422A13C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741" y="5030503"/>
              <a:ext cx="42484" cy="439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" name="Rectangle 866">
              <a:extLst>
                <a:ext uri="{FF2B5EF4-FFF2-40B4-BE49-F238E27FC236}">
                  <a16:creationId xmlns:a16="http://schemas.microsoft.com/office/drawing/2014/main" id="{D312B3D0-561C-4D57-8C27-9C6CF3562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741" y="5094229"/>
              <a:ext cx="42484" cy="424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" name="Rectangle 867">
              <a:extLst>
                <a:ext uri="{FF2B5EF4-FFF2-40B4-BE49-F238E27FC236}">
                  <a16:creationId xmlns:a16="http://schemas.microsoft.com/office/drawing/2014/main" id="{BABA8782-F7B6-4ED4-ADE1-146CB348F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741" y="5157955"/>
              <a:ext cx="42484" cy="424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" name="Oval 868">
              <a:extLst>
                <a:ext uri="{FF2B5EF4-FFF2-40B4-BE49-F238E27FC236}">
                  <a16:creationId xmlns:a16="http://schemas.microsoft.com/office/drawing/2014/main" id="{AEBE236D-54FA-44B1-9E32-74A4BD564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3195" y="5136714"/>
              <a:ext cx="42484" cy="4248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" name="Freeform 869">
              <a:extLst>
                <a:ext uri="{FF2B5EF4-FFF2-40B4-BE49-F238E27FC236}">
                  <a16:creationId xmlns:a16="http://schemas.microsoft.com/office/drawing/2014/main" id="{BD42DCC5-87FA-4151-A6E5-6EE16C38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1866" y="5126800"/>
              <a:ext cx="63726" cy="94882"/>
            </a:xfrm>
            <a:custGeom>
              <a:avLst/>
              <a:gdLst>
                <a:gd name="T0" fmla="*/ 61 w 61"/>
                <a:gd name="T1" fmla="*/ 30 h 91"/>
                <a:gd name="T2" fmla="*/ 30 w 61"/>
                <a:gd name="T3" fmla="*/ 0 h 91"/>
                <a:gd name="T4" fmla="*/ 0 w 61"/>
                <a:gd name="T5" fmla="*/ 30 h 91"/>
                <a:gd name="T6" fmla="*/ 20 w 61"/>
                <a:gd name="T7" fmla="*/ 59 h 91"/>
                <a:gd name="T8" fmla="*/ 20 w 61"/>
                <a:gd name="T9" fmla="*/ 91 h 91"/>
                <a:gd name="T10" fmla="*/ 41 w 61"/>
                <a:gd name="T11" fmla="*/ 91 h 91"/>
                <a:gd name="T12" fmla="*/ 41 w 61"/>
                <a:gd name="T13" fmla="*/ 59 h 91"/>
                <a:gd name="T14" fmla="*/ 61 w 61"/>
                <a:gd name="T15" fmla="*/ 3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1">
                  <a:moveTo>
                    <a:pt x="61" y="30"/>
                  </a:moveTo>
                  <a:cubicBezTo>
                    <a:pt x="61" y="14"/>
                    <a:pt x="47" y="0"/>
                    <a:pt x="30" y="0"/>
                  </a:cubicBezTo>
                  <a:cubicBezTo>
                    <a:pt x="14" y="0"/>
                    <a:pt x="0" y="14"/>
                    <a:pt x="0" y="30"/>
                  </a:cubicBezTo>
                  <a:cubicBezTo>
                    <a:pt x="0" y="44"/>
                    <a:pt x="9" y="55"/>
                    <a:pt x="20" y="59"/>
                  </a:cubicBezTo>
                  <a:cubicBezTo>
                    <a:pt x="20" y="91"/>
                    <a:pt x="20" y="91"/>
                    <a:pt x="20" y="91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52" y="55"/>
                    <a:pt x="61" y="44"/>
                    <a:pt x="61" y="30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" name="Oval 870">
              <a:extLst>
                <a:ext uri="{FF2B5EF4-FFF2-40B4-BE49-F238E27FC236}">
                  <a16:creationId xmlns:a16="http://schemas.microsoft.com/office/drawing/2014/main" id="{75EB54E2-4BF9-47AB-80D3-E106DDFD3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3107" y="5146626"/>
              <a:ext cx="22658" cy="22658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fontAlgn="base">
                <a:defRPr/>
              </a:pPr>
              <a:endParaRPr lang="en-US" sz="1250" kern="120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58" name="Rectangle 157">
            <a:extLst>
              <a:ext uri="{FF2B5EF4-FFF2-40B4-BE49-F238E27FC236}">
                <a16:creationId xmlns:a16="http://schemas.microsoft.com/office/drawing/2014/main" id="{06783691-10CC-46C8-A334-79BF882EDEB5}"/>
              </a:ext>
            </a:extLst>
          </p:cNvPr>
          <p:cNvSpPr/>
          <p:nvPr/>
        </p:nvSpPr>
        <p:spPr bwMode="auto">
          <a:xfrm>
            <a:off x="5804647" y="1088279"/>
            <a:ext cx="937799" cy="155697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00" kern="12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EA2B1A-457A-4554-BA05-AE7E471B07BA}"/>
              </a:ext>
            </a:extLst>
          </p:cNvPr>
          <p:cNvGrpSpPr/>
          <p:nvPr/>
        </p:nvGrpSpPr>
        <p:grpSpPr>
          <a:xfrm>
            <a:off x="590668" y="2589718"/>
            <a:ext cx="5726279" cy="419878"/>
            <a:chOff x="1233239" y="3442565"/>
            <a:chExt cx="7635039" cy="55983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31C19C9-227A-4BA6-88AB-DE47E45F65A8}"/>
                </a:ext>
              </a:extLst>
            </p:cNvPr>
            <p:cNvGrpSpPr/>
            <p:nvPr/>
          </p:nvGrpSpPr>
          <p:grpSpPr>
            <a:xfrm>
              <a:off x="1233239" y="3451727"/>
              <a:ext cx="141193" cy="546470"/>
              <a:chOff x="1084377" y="3607592"/>
              <a:chExt cx="141193" cy="546470"/>
            </a:xfrm>
          </p:grpSpPr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7A7AE137-E3D8-43CF-B1F0-B09CE0975D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8085" y="3661365"/>
                <a:ext cx="0" cy="492697"/>
              </a:xfrm>
              <a:prstGeom prst="line">
                <a:avLst/>
              </a:prstGeom>
              <a:ln w="28575" cap="rnd">
                <a:solidFill>
                  <a:srgbClr val="75757A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96284DE5-545E-4A37-9ED0-F4347F654A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6200000">
                <a:off x="1084377" y="3607592"/>
                <a:ext cx="141193" cy="14119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2955" rIns="0" bIns="3295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58831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13" kern="12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251EF807-387B-4F65-A69C-B69E380AFED8}"/>
                </a:ext>
              </a:extLst>
            </p:cNvPr>
            <p:cNvGrpSpPr/>
            <p:nvPr/>
          </p:nvGrpSpPr>
          <p:grpSpPr>
            <a:xfrm>
              <a:off x="2497948" y="3448079"/>
              <a:ext cx="141193" cy="546470"/>
              <a:chOff x="1084377" y="3607592"/>
              <a:chExt cx="141193" cy="546470"/>
            </a:xfrm>
          </p:grpSpPr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1CC8DD9B-D8F4-41B8-845B-114BA4042E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8085" y="3661365"/>
                <a:ext cx="0" cy="492697"/>
              </a:xfrm>
              <a:prstGeom prst="line">
                <a:avLst/>
              </a:prstGeom>
              <a:ln w="28575" cap="rnd">
                <a:solidFill>
                  <a:srgbClr val="75757A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67FFB186-36FE-4C67-BA35-1970A4CA83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6200000">
                <a:off x="1084377" y="3607592"/>
                <a:ext cx="141193" cy="14119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2955" rIns="0" bIns="3295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58831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13" kern="12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592E591B-AD6D-40F5-B2F4-551954D373ED}"/>
                </a:ext>
              </a:extLst>
            </p:cNvPr>
            <p:cNvGrpSpPr/>
            <p:nvPr/>
          </p:nvGrpSpPr>
          <p:grpSpPr>
            <a:xfrm>
              <a:off x="3745493" y="3448079"/>
              <a:ext cx="141193" cy="546470"/>
              <a:chOff x="1084377" y="3607592"/>
              <a:chExt cx="141193" cy="546470"/>
            </a:xfrm>
          </p:grpSpPr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EA6B74FB-A002-4D29-A773-9F12E51E09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8085" y="3661365"/>
                <a:ext cx="0" cy="492697"/>
              </a:xfrm>
              <a:prstGeom prst="line">
                <a:avLst/>
              </a:prstGeom>
              <a:ln w="28575" cap="rnd">
                <a:solidFill>
                  <a:srgbClr val="75757A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9A08DAB3-97D7-45B4-895A-9D4B63D367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6200000">
                <a:off x="1084377" y="3607592"/>
                <a:ext cx="141193" cy="14119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2955" rIns="0" bIns="3295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58831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13" kern="12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5DD9612B-B1F1-4CFC-85D8-8055ACD5AD26}"/>
                </a:ext>
              </a:extLst>
            </p:cNvPr>
            <p:cNvGrpSpPr/>
            <p:nvPr/>
          </p:nvGrpSpPr>
          <p:grpSpPr>
            <a:xfrm>
              <a:off x="4989069" y="3455932"/>
              <a:ext cx="141193" cy="546470"/>
              <a:chOff x="1084377" y="3607592"/>
              <a:chExt cx="141193" cy="546470"/>
            </a:xfrm>
          </p:grpSpPr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16CEAF41-DD75-4529-BE47-839C34DBB6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8085" y="3661365"/>
                <a:ext cx="0" cy="492697"/>
              </a:xfrm>
              <a:prstGeom prst="line">
                <a:avLst/>
              </a:prstGeom>
              <a:ln w="28575" cap="rnd">
                <a:solidFill>
                  <a:srgbClr val="75757A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4F51E4E3-5CF0-4F2F-AF5D-23FE2A813F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6200000">
                <a:off x="1084377" y="3607592"/>
                <a:ext cx="141193" cy="14119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2955" rIns="0" bIns="3295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58831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13" kern="12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D965E75-FC11-4328-9938-E808884367FC}"/>
                </a:ext>
              </a:extLst>
            </p:cNvPr>
            <p:cNvGrpSpPr/>
            <p:nvPr/>
          </p:nvGrpSpPr>
          <p:grpSpPr>
            <a:xfrm>
              <a:off x="6215180" y="3442565"/>
              <a:ext cx="141193" cy="546470"/>
              <a:chOff x="1084377" y="3607592"/>
              <a:chExt cx="141193" cy="546470"/>
            </a:xfrm>
          </p:grpSpPr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C1325225-8436-4F47-8B0A-599E3C3104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8085" y="3661365"/>
                <a:ext cx="0" cy="492697"/>
              </a:xfrm>
              <a:prstGeom prst="line">
                <a:avLst/>
              </a:prstGeom>
              <a:ln w="28575" cap="rnd">
                <a:solidFill>
                  <a:srgbClr val="75757A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434FB321-F4B5-410D-9B82-89DE75CB7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6200000">
                <a:off x="1084377" y="3607592"/>
                <a:ext cx="141193" cy="14119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2955" rIns="0" bIns="3295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58831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13" kern="12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30C38109-DCE0-4FDE-9BA0-DB8A7DB7B162}"/>
                </a:ext>
              </a:extLst>
            </p:cNvPr>
            <p:cNvGrpSpPr/>
            <p:nvPr/>
          </p:nvGrpSpPr>
          <p:grpSpPr>
            <a:xfrm>
              <a:off x="7493110" y="3442565"/>
              <a:ext cx="141193" cy="546470"/>
              <a:chOff x="1084377" y="3607592"/>
              <a:chExt cx="141193" cy="546470"/>
            </a:xfrm>
          </p:grpSpPr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18900CA7-FCEB-459B-AB29-9FCBA3AA8E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8085" y="3661365"/>
                <a:ext cx="0" cy="492697"/>
              </a:xfrm>
              <a:prstGeom prst="line">
                <a:avLst/>
              </a:prstGeom>
              <a:ln w="28575" cap="rnd">
                <a:solidFill>
                  <a:srgbClr val="75757A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7F0AB74D-8A8F-4B58-8B4C-9B51D74706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6200000">
                <a:off x="1084377" y="3607592"/>
                <a:ext cx="141193" cy="14119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2955" rIns="0" bIns="3295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58831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13" kern="12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B22944FB-EC59-46F3-AAD4-61D9EE45330F}"/>
                </a:ext>
              </a:extLst>
            </p:cNvPr>
            <p:cNvGrpSpPr/>
            <p:nvPr/>
          </p:nvGrpSpPr>
          <p:grpSpPr>
            <a:xfrm>
              <a:off x="8727085" y="3452556"/>
              <a:ext cx="141193" cy="546470"/>
              <a:chOff x="1084377" y="3607592"/>
              <a:chExt cx="141193" cy="546470"/>
            </a:xfrm>
          </p:grpSpPr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FD5EA53F-6543-4B86-93C4-307F838173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8085" y="3661365"/>
                <a:ext cx="0" cy="492697"/>
              </a:xfrm>
              <a:prstGeom prst="line">
                <a:avLst/>
              </a:prstGeom>
              <a:ln w="28575" cap="rnd">
                <a:solidFill>
                  <a:srgbClr val="75757A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138372BB-AA48-4633-AE85-B6D152B6BC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6200000">
                <a:off x="1084377" y="3607592"/>
                <a:ext cx="141193" cy="14119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2955" rIns="0" bIns="3295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58831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13" kern="12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</p:grpSp>
      </p:grpSp>
      <p:sp>
        <p:nvSpPr>
          <p:cNvPr id="173" name="Title 18">
            <a:extLst>
              <a:ext uri="{FF2B5EF4-FFF2-40B4-BE49-F238E27FC236}">
                <a16:creationId xmlns:a16="http://schemas.microsoft.com/office/drawing/2014/main" id="{1E94C27B-EDA4-43C9-825B-AE18E84393C8}"/>
              </a:ext>
            </a:extLst>
          </p:cNvPr>
          <p:cNvSpPr txBox="1">
            <a:spLocks/>
          </p:cNvSpPr>
          <p:nvPr/>
        </p:nvSpPr>
        <p:spPr>
          <a:xfrm>
            <a:off x="637318" y="212593"/>
            <a:ext cx="8262938" cy="50783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699557">
              <a:defRPr/>
            </a:pPr>
            <a:r>
              <a:rPr lang="en-US" sz="3300" spc="-38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</a:rPr>
              <a:t>.NET</a:t>
            </a:r>
            <a:endParaRPr lang="en-US" sz="3300" spc="-38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8AC0656-019F-4EEE-B521-2DFCBB4355D5}"/>
              </a:ext>
            </a:extLst>
          </p:cNvPr>
          <p:cNvGrpSpPr/>
          <p:nvPr/>
        </p:nvGrpSpPr>
        <p:grpSpPr>
          <a:xfrm>
            <a:off x="583633" y="2584260"/>
            <a:ext cx="5727629" cy="123242"/>
            <a:chOff x="1221499" y="3432429"/>
            <a:chExt cx="7636839" cy="164322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04E562A-99D5-4C0A-95F1-26EF41BCF5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>
              <a:off x="1221499" y="3455558"/>
              <a:ext cx="141193" cy="141193"/>
            </a:xfrm>
            <a:prstGeom prst="ellipse">
              <a:avLst/>
            </a:prstGeom>
            <a:solidFill>
              <a:srgbClr val="4FE4FF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2955" rIns="0" bIns="3295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5883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13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B8E17A20-E763-475A-B3DA-9C272B394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>
              <a:off x="2491796" y="3432429"/>
              <a:ext cx="141193" cy="141193"/>
            </a:xfrm>
            <a:prstGeom prst="ellipse">
              <a:avLst/>
            </a:prstGeom>
            <a:solidFill>
              <a:srgbClr val="4FE4FF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2955" rIns="0" bIns="3295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5883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13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6D07736B-2A1E-4572-BF21-AFC0C7D56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>
              <a:off x="3734173" y="3436669"/>
              <a:ext cx="141193" cy="141193"/>
            </a:xfrm>
            <a:prstGeom prst="ellipse">
              <a:avLst/>
            </a:prstGeom>
            <a:solidFill>
              <a:srgbClr val="4FE4FF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2955" rIns="0" bIns="3295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5883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13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F528D008-001C-43F4-A232-87502D285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>
              <a:off x="4977748" y="3441786"/>
              <a:ext cx="141193" cy="141193"/>
            </a:xfrm>
            <a:prstGeom prst="ellipse">
              <a:avLst/>
            </a:prstGeom>
            <a:solidFill>
              <a:srgbClr val="4FE4FF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2955" rIns="0" bIns="3295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5883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13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03C6FCAC-D9EB-4377-852A-1CDB410B8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>
              <a:off x="6204834" y="3441437"/>
              <a:ext cx="141193" cy="141193"/>
            </a:xfrm>
            <a:prstGeom prst="ellipse">
              <a:avLst/>
            </a:prstGeom>
            <a:solidFill>
              <a:srgbClr val="4FE4FF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2955" rIns="0" bIns="3295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5883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13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28BC7C2B-6C3A-4ED9-BBE5-AD16E1F6FA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>
              <a:off x="7479383" y="3441718"/>
              <a:ext cx="141193" cy="141193"/>
            </a:xfrm>
            <a:prstGeom prst="ellipse">
              <a:avLst/>
            </a:prstGeom>
            <a:solidFill>
              <a:srgbClr val="4FE4FF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2955" rIns="0" bIns="3295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5883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13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6F3C6A8C-0FB1-40D4-B563-D907E6A9F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>
              <a:off x="8717145" y="3440518"/>
              <a:ext cx="141193" cy="141193"/>
            </a:xfrm>
            <a:prstGeom prst="ellipse">
              <a:avLst/>
            </a:prstGeom>
            <a:solidFill>
              <a:srgbClr val="4FE4FF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2955" rIns="0" bIns="3295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5883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13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21AFBB9-F8A0-46EF-B82C-1E083ABF7C76}"/>
              </a:ext>
            </a:extLst>
          </p:cNvPr>
          <p:cNvSpPr txBox="1"/>
          <p:nvPr/>
        </p:nvSpPr>
        <p:spPr>
          <a:xfrm>
            <a:off x="6414278" y="716598"/>
            <a:ext cx="1781506" cy="453685"/>
          </a:xfrm>
          <a:prstGeom prst="rect">
            <a:avLst/>
          </a:prstGeom>
          <a:solidFill>
            <a:srgbClr val="000000">
              <a:alpha val="10196"/>
            </a:srgbClr>
          </a:solidFill>
          <a:ln>
            <a:noFill/>
          </a:ln>
        </p:spPr>
        <p:txBody>
          <a:bodyPr wrap="square" lIns="179259" tIns="143407" rIns="179259" bIns="143407" rtlCol="0" anchor="ctr">
            <a:noAutofit/>
          </a:bodyPr>
          <a:lstStyle>
            <a:defPPr>
              <a:defRPr lang="en-US"/>
            </a:defPPr>
            <a:lvl1pPr algn="ctr" defTabSz="914224">
              <a:lnSpc>
                <a:spcPct val="90000"/>
              </a:lnSpc>
              <a:defRPr sz="1600" b="1" kern="0">
                <a:gradFill>
                  <a:gsLst>
                    <a:gs pos="2804">
                      <a:srgbClr val="505050"/>
                    </a:gs>
                    <a:gs pos="26000">
                      <a:srgbClr val="505050"/>
                    </a:gs>
                  </a:gsLst>
                  <a:lin ang="5400000" scaled="1"/>
                </a:gradFill>
                <a:cs typeface="Segoe UI Semilight" panose="020B0402040204020203" pitchFamily="34" charset="0"/>
              </a:defRPr>
            </a:lvl1pPr>
          </a:lstStyle>
          <a:p>
            <a:pPr defTabSz="685519">
              <a:defRPr/>
            </a:pPr>
            <a:r>
              <a:rPr lang="en-US" sz="825" b="0">
                <a:solidFill>
                  <a:srgbClr val="E6E6E6"/>
                </a:solidFill>
                <a:latin typeface="Segoe UI"/>
                <a:ea typeface="+mn-ea"/>
              </a:rPr>
              <a:t>ECOSYSTEM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5D46EC7-1AEE-4F0D-8F5F-EDA4C1683F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19592" y="1171656"/>
            <a:ext cx="581525" cy="5815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AF7E942-8775-4E8E-AA66-520FD919D55A}"/>
              </a:ext>
            </a:extLst>
          </p:cNvPr>
          <p:cNvSpPr txBox="1"/>
          <p:nvPr/>
        </p:nvSpPr>
        <p:spPr>
          <a:xfrm>
            <a:off x="6817947" y="1740610"/>
            <a:ext cx="984814" cy="382214"/>
          </a:xfrm>
          <a:prstGeom prst="rect">
            <a:avLst/>
          </a:prstGeom>
          <a:noFill/>
          <a:ln>
            <a:noFill/>
          </a:ln>
        </p:spPr>
        <p:txBody>
          <a:bodyPr wrap="square" lIns="87868" tIns="137824" rIns="87868" bIns="137824" rtlCol="0">
            <a:spAutoFit/>
          </a:bodyPr>
          <a:lstStyle/>
          <a:p>
            <a:pPr algn="ctr" defTabSz="645799">
              <a:lnSpc>
                <a:spcPct val="90000"/>
              </a:lnSpc>
              <a:defRPr/>
            </a:pPr>
            <a:r>
              <a:rPr lang="en-US" sz="750" b="1">
                <a:solidFill>
                  <a:srgbClr val="E6E6E6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NuGet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64220D20-9CE6-410E-839C-A0AA56EB3F5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111294" y="2225679"/>
            <a:ext cx="428876" cy="4288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0A0BADF-27B4-43CB-B267-949EFE68C6FC}"/>
              </a:ext>
            </a:extLst>
          </p:cNvPr>
          <p:cNvSpPr txBox="1"/>
          <p:nvPr/>
        </p:nvSpPr>
        <p:spPr>
          <a:xfrm>
            <a:off x="6833325" y="2731258"/>
            <a:ext cx="984814" cy="382214"/>
          </a:xfrm>
          <a:prstGeom prst="rect">
            <a:avLst/>
          </a:prstGeom>
          <a:noFill/>
          <a:ln>
            <a:noFill/>
          </a:ln>
        </p:spPr>
        <p:txBody>
          <a:bodyPr wrap="square" lIns="87868" tIns="137824" rIns="87868" bIns="137824" rtlCol="0">
            <a:spAutoFit/>
          </a:bodyPr>
          <a:lstStyle/>
          <a:p>
            <a:pPr algn="ctr" defTabSz="645799">
              <a:lnSpc>
                <a:spcPct val="90000"/>
              </a:lnSpc>
              <a:defRPr/>
            </a:pPr>
            <a:r>
              <a:rPr lang="en-US" sz="750" b="1">
                <a:solidFill>
                  <a:srgbClr val="E6E6E6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GitHub</a:t>
            </a:r>
          </a:p>
        </p:txBody>
      </p:sp>
      <p:pic>
        <p:nvPicPr>
          <p:cNvPr id="24" name="Graphic 23" descr="Solar system with solid fill">
            <a:extLst>
              <a:ext uri="{FF2B5EF4-FFF2-40B4-BE49-F238E27FC236}">
                <a16:creationId xmlns:a16="http://schemas.microsoft.com/office/drawing/2014/main" id="{AB3D9418-5002-4E90-A28D-72F4623AA64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19592" y="3125795"/>
            <a:ext cx="656780" cy="6567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BAA1CE8-44ED-4964-9F5E-9CA279408572}"/>
              </a:ext>
            </a:extLst>
          </p:cNvPr>
          <p:cNvSpPr txBox="1"/>
          <p:nvPr/>
        </p:nvSpPr>
        <p:spPr>
          <a:xfrm>
            <a:off x="6833325" y="3677831"/>
            <a:ext cx="984814" cy="589964"/>
          </a:xfrm>
          <a:prstGeom prst="rect">
            <a:avLst/>
          </a:prstGeom>
          <a:noFill/>
          <a:ln>
            <a:noFill/>
          </a:ln>
        </p:spPr>
        <p:txBody>
          <a:bodyPr wrap="square" lIns="87868" tIns="137824" rIns="87868" bIns="137824" rtlCol="0">
            <a:spAutoFit/>
          </a:bodyPr>
          <a:lstStyle/>
          <a:p>
            <a:pPr algn="ctr" defTabSz="645799">
              <a:lnSpc>
                <a:spcPct val="90000"/>
              </a:lnSpc>
              <a:defRPr/>
            </a:pPr>
            <a:r>
              <a:rPr lang="en-US" sz="750" b="1">
                <a:solidFill>
                  <a:srgbClr val="E6E6E6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Components, tools, library vendors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0FD9D8-7F30-49C9-AB0F-3AA940D16B34}"/>
              </a:ext>
            </a:extLst>
          </p:cNvPr>
          <p:cNvSpPr/>
          <p:nvPr/>
        </p:nvSpPr>
        <p:spPr bwMode="auto">
          <a:xfrm>
            <a:off x="6956697" y="716599"/>
            <a:ext cx="1934867" cy="4167926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9924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E31E761-19AB-434A-B29A-3AB57174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1955"/>
            <a:ext cx="8229600" cy="589019"/>
          </a:xfrm>
        </p:spPr>
        <p:txBody>
          <a:bodyPr/>
          <a:lstStyle/>
          <a:p>
            <a:r>
              <a:rPr lang="es-ES" dirty="0"/>
              <a:t>Progreso a saltos en poco tiempo</a:t>
            </a:r>
          </a:p>
        </p:txBody>
      </p:sp>
      <p:pic>
        <p:nvPicPr>
          <p:cNvPr id="4" name="Picture 3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CE20674-5D6D-E61F-0809-A4B523F7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332" y="45135"/>
            <a:ext cx="684605" cy="6846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CF6050-E774-4AF8-BEC4-C277F86EA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377" y="990974"/>
            <a:ext cx="3503245" cy="396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25973"/>
      </p:ext>
    </p:extLst>
  </p:cSld>
  <p:clrMapOvr>
    <a:masterClrMapping/>
  </p:clrMapOvr>
  <p:transition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E31E761-19AB-434A-B29A-3AB57174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1955"/>
            <a:ext cx="8229600" cy="589019"/>
          </a:xfrm>
        </p:spPr>
        <p:txBody>
          <a:bodyPr/>
          <a:lstStyle/>
          <a:p>
            <a:r>
              <a:rPr lang="es-ES" dirty="0" err="1"/>
              <a:t>Track</a:t>
            </a:r>
            <a:r>
              <a:rPr lang="es-ES" dirty="0"/>
              <a:t> 1</a:t>
            </a:r>
          </a:p>
        </p:txBody>
      </p:sp>
      <p:pic>
        <p:nvPicPr>
          <p:cNvPr id="4" name="Picture 3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CE20674-5D6D-E61F-0809-A4B523F7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332" y="45135"/>
            <a:ext cx="684605" cy="684605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343DE7D8-BC91-C7C2-C42A-FC7FC4423D67}"/>
              </a:ext>
            </a:extLst>
          </p:cNvPr>
          <p:cNvSpPr txBox="1">
            <a:spLocks/>
          </p:cNvSpPr>
          <p:nvPr/>
        </p:nvSpPr>
        <p:spPr>
          <a:xfrm>
            <a:off x="457200" y="990975"/>
            <a:ext cx="3468512" cy="319720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Es </a:t>
            </a:r>
            <a:r>
              <a:rPr lang="en-US" sz="1400" dirty="0" err="1"/>
              <a:t>el</a:t>
            </a:r>
            <a:r>
              <a:rPr lang="en-US" sz="1400" dirty="0"/>
              <a:t> </a:t>
            </a:r>
            <a:r>
              <a:rPr lang="en-US" sz="1400" dirty="0" err="1"/>
              <a:t>lugar</a:t>
            </a:r>
            <a:r>
              <a:rPr lang="en-US" sz="1400" dirty="0"/>
              <a:t> </a:t>
            </a:r>
            <a:r>
              <a:rPr lang="en-US" sz="1400" dirty="0" err="1"/>
              <a:t>donde</a:t>
            </a:r>
            <a:r>
              <a:rPr lang="en-US" sz="1400" dirty="0"/>
              <a:t> </a:t>
            </a:r>
            <a:r>
              <a:rPr lang="en-US" sz="1400" dirty="0" err="1"/>
              <a:t>estamos</a:t>
            </a:r>
            <a:r>
              <a:rPr lang="en-US" sz="1400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Tanto la keynote </a:t>
            </a:r>
            <a:r>
              <a:rPr lang="en-US" sz="1400" dirty="0" err="1"/>
              <a:t>como</a:t>
            </a:r>
            <a:r>
              <a:rPr lang="en-US" sz="1400" dirty="0"/>
              <a:t> </a:t>
            </a:r>
            <a:r>
              <a:rPr lang="en-US" sz="1400" dirty="0" err="1"/>
              <a:t>el</a:t>
            </a:r>
            <a:r>
              <a:rPr lang="en-US" sz="1400" dirty="0"/>
              <a:t> </a:t>
            </a:r>
            <a:r>
              <a:rPr lang="en-US" sz="1400" dirty="0" err="1"/>
              <a:t>cierre</a:t>
            </a:r>
            <a:r>
              <a:rPr lang="en-US" sz="1400" dirty="0"/>
              <a:t> del </a:t>
            </a:r>
            <a:r>
              <a:rPr lang="en-US" sz="1400" dirty="0" err="1"/>
              <a:t>evento</a:t>
            </a:r>
            <a:r>
              <a:rPr lang="en-US" sz="1400" dirty="0"/>
              <a:t> se </a:t>
            </a:r>
            <a:r>
              <a:rPr lang="en-US" sz="1400" dirty="0" err="1"/>
              <a:t>realizarán</a:t>
            </a:r>
            <a:r>
              <a:rPr lang="en-US" sz="1400" dirty="0"/>
              <a:t> </a:t>
            </a:r>
            <a:r>
              <a:rPr lang="en-US" sz="1400" dirty="0" err="1"/>
              <a:t>aquí</a:t>
            </a:r>
            <a:r>
              <a:rPr lang="en-US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Tendrá</a:t>
            </a:r>
            <a:r>
              <a:rPr lang="en-US" sz="1400" dirty="0"/>
              <a:t> </a:t>
            </a:r>
            <a:r>
              <a:rPr lang="en-US" sz="1400" dirty="0" err="1"/>
              <a:t>sesiones</a:t>
            </a:r>
            <a:r>
              <a:rPr lang="en-US" sz="1400" dirty="0"/>
              <a:t> tanto </a:t>
            </a:r>
            <a:r>
              <a:rPr lang="en-US" sz="1400" dirty="0" err="1"/>
              <a:t>durante</a:t>
            </a:r>
            <a:r>
              <a:rPr lang="en-US" sz="1400" dirty="0"/>
              <a:t> la </a:t>
            </a:r>
            <a:r>
              <a:rPr lang="en-US" sz="1400" dirty="0" err="1"/>
              <a:t>mañana</a:t>
            </a:r>
            <a:r>
              <a:rPr lang="en-US" sz="1400" dirty="0"/>
              <a:t> </a:t>
            </a:r>
            <a:r>
              <a:rPr lang="en-US" sz="1400" dirty="0" err="1"/>
              <a:t>como</a:t>
            </a:r>
            <a:r>
              <a:rPr lang="en-US" sz="1400" dirty="0"/>
              <a:t> </a:t>
            </a:r>
            <a:r>
              <a:rPr lang="en-US" sz="1400" dirty="0" err="1"/>
              <a:t>durante</a:t>
            </a:r>
            <a:r>
              <a:rPr lang="en-US" sz="1400" dirty="0"/>
              <a:t> la </a:t>
            </a:r>
            <a:r>
              <a:rPr lang="en-US" sz="1400" dirty="0" err="1"/>
              <a:t>tarde</a:t>
            </a:r>
            <a:r>
              <a:rPr lang="en-US" sz="1400" dirty="0"/>
              <a:t>.</a:t>
            </a:r>
            <a:endParaRPr lang="es-E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5A4A33-5D4E-ABD3-76D1-E354F450F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624" y="-36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10425"/>
      </p:ext>
    </p:extLst>
  </p:cSld>
  <p:clrMapOvr>
    <a:masterClrMapping/>
  </p:clrMapOvr>
  <p:transition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E31E761-19AB-434A-B29A-3AB57174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1955"/>
            <a:ext cx="8229600" cy="589019"/>
          </a:xfrm>
        </p:spPr>
        <p:txBody>
          <a:bodyPr/>
          <a:lstStyle/>
          <a:p>
            <a:r>
              <a:rPr lang="es-ES" dirty="0" err="1"/>
              <a:t>Track</a:t>
            </a:r>
            <a:r>
              <a:rPr lang="es-ES" dirty="0"/>
              <a:t> 2</a:t>
            </a:r>
          </a:p>
        </p:txBody>
      </p:sp>
      <p:pic>
        <p:nvPicPr>
          <p:cNvPr id="4" name="Picture 3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CE20674-5D6D-E61F-0809-A4B523F7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332" y="45135"/>
            <a:ext cx="684605" cy="684605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343DE7D8-BC91-C7C2-C42A-FC7FC4423D67}"/>
              </a:ext>
            </a:extLst>
          </p:cNvPr>
          <p:cNvSpPr txBox="1">
            <a:spLocks/>
          </p:cNvSpPr>
          <p:nvPr/>
        </p:nvSpPr>
        <p:spPr>
          <a:xfrm>
            <a:off x="457200" y="990975"/>
            <a:ext cx="3468512" cy="319720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Situado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la </a:t>
            </a:r>
            <a:r>
              <a:rPr lang="en-US" sz="1400" dirty="0" err="1"/>
              <a:t>tercera</a:t>
            </a:r>
            <a:r>
              <a:rPr lang="en-US" sz="1400" dirty="0"/>
              <a:t> planta.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 </a:t>
            </a:r>
            <a:r>
              <a:rPr lang="en-US" sz="1400" dirty="0" err="1"/>
              <a:t>puede</a:t>
            </a:r>
            <a:r>
              <a:rPr lang="en-US" sz="1400" dirty="0"/>
              <a:t> acceder </a:t>
            </a:r>
            <a:r>
              <a:rPr lang="en-US" sz="1400" dirty="0" err="1"/>
              <a:t>utilizando</a:t>
            </a:r>
            <a:r>
              <a:rPr lang="en-US" sz="1400" dirty="0"/>
              <a:t> </a:t>
            </a:r>
            <a:r>
              <a:rPr lang="en-US" sz="1400" dirty="0" err="1"/>
              <a:t>escaleras</a:t>
            </a:r>
            <a:r>
              <a:rPr lang="en-US" sz="1400" dirty="0"/>
              <a:t> o ascensor (</a:t>
            </a:r>
            <a:r>
              <a:rPr lang="en-US" sz="1400" dirty="0" err="1"/>
              <a:t>capacidad</a:t>
            </a:r>
            <a:r>
              <a:rPr lang="en-US" sz="1400" dirty="0"/>
              <a:t> para 4 personas).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Sólo</a:t>
            </a:r>
            <a:r>
              <a:rPr lang="en-US" sz="1400" dirty="0"/>
              <a:t> hay </a:t>
            </a:r>
            <a:r>
              <a:rPr lang="en-US" sz="1400" dirty="0" err="1"/>
              <a:t>sesiones</a:t>
            </a:r>
            <a:r>
              <a:rPr lang="en-US" sz="1400" dirty="0"/>
              <a:t> </a:t>
            </a:r>
            <a:r>
              <a:rPr lang="en-US" sz="1400" dirty="0" err="1"/>
              <a:t>durante</a:t>
            </a:r>
            <a:r>
              <a:rPr lang="en-US" sz="1400" dirty="0"/>
              <a:t> la </a:t>
            </a:r>
            <a:r>
              <a:rPr lang="en-US" sz="1400" dirty="0" err="1"/>
              <a:t>mañana</a:t>
            </a:r>
            <a:r>
              <a:rPr lang="en-US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Recuerda</a:t>
            </a:r>
            <a:r>
              <a:rPr lang="en-US" sz="1400" dirty="0"/>
              <a:t>, hay 5 </a:t>
            </a:r>
            <a:r>
              <a:rPr lang="en-US" sz="1400" dirty="0" err="1"/>
              <a:t>minutos</a:t>
            </a:r>
            <a:r>
              <a:rPr lang="en-US" sz="1400" dirty="0"/>
              <a:t> de </a:t>
            </a:r>
            <a:r>
              <a:rPr lang="en-US" sz="1400" dirty="0" err="1"/>
              <a:t>descanso</a:t>
            </a:r>
            <a:r>
              <a:rPr lang="en-US" sz="1400" dirty="0"/>
              <a:t> entre </a:t>
            </a:r>
            <a:r>
              <a:rPr lang="en-US" sz="1400" dirty="0" err="1"/>
              <a:t>cada</a:t>
            </a:r>
            <a:r>
              <a:rPr lang="en-US" sz="1400" dirty="0"/>
              <a:t> </a:t>
            </a:r>
            <a:r>
              <a:rPr lang="en-US" sz="1400" dirty="0" err="1"/>
              <a:t>sesión</a:t>
            </a:r>
            <a:r>
              <a:rPr lang="en-US" sz="1400" dirty="0"/>
              <a:t>.</a:t>
            </a:r>
            <a:endParaRPr lang="es-E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045985-3E09-44A4-E123-B60019964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508" y="-73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61773"/>
      </p:ext>
    </p:extLst>
  </p:cSld>
  <p:clrMapOvr>
    <a:masterClrMapping/>
  </p:clrMapOvr>
  <p:transition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E31E761-19AB-434A-B29A-3AB57174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1955"/>
            <a:ext cx="8229600" cy="589019"/>
          </a:xfrm>
        </p:spPr>
        <p:txBody>
          <a:bodyPr/>
          <a:lstStyle/>
          <a:p>
            <a:r>
              <a:rPr lang="es-ES" dirty="0"/>
              <a:t>La agenda</a:t>
            </a:r>
          </a:p>
        </p:txBody>
      </p:sp>
      <p:pic>
        <p:nvPicPr>
          <p:cNvPr id="4" name="Picture 3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CE20674-5D6D-E61F-0809-A4B523F7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332" y="45135"/>
            <a:ext cx="684605" cy="684605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072AB26-3EF4-C8F7-E0CF-27B7A100CE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320167"/>
              </p:ext>
            </p:extLst>
          </p:nvPr>
        </p:nvGraphicFramePr>
        <p:xfrm>
          <a:off x="558800" y="1169106"/>
          <a:ext cx="8127999" cy="3037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98901678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9895826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066240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Track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Track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644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09:00-09:30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Recepción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y </a:t>
                      </a:r>
                      <a:r>
                        <a:rPr lang="en-US" sz="16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bienvenida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Recepción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y </a:t>
                      </a:r>
                      <a:r>
                        <a:rPr lang="en-US" sz="16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bienvenida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552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09:35-09:55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Keynote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Keynote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132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10:00-10:50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 .NET4 a .NET7, de ‘Windows desktop only’ a </a:t>
                      </a:r>
                      <a:r>
                        <a:rPr lang="en-US" sz="16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Blazor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y .NET MAUI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</a:t>
                      </a:r>
                      <a:r>
                        <a:rPr lang="en-US" sz="16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por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Joaquin Villar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Roslyn </a:t>
                      </a:r>
                      <a:r>
                        <a:rPr lang="es-ES" sz="16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Analyzers</a:t>
                      </a:r>
                      <a:r>
                        <a:rPr lang="es-E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: Introducción al desarrollo de analizadores de código. Con </a:t>
                      </a:r>
                      <a:r>
                        <a:rPr lang="es-ES" sz="16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c#</a:t>
                      </a:r>
                      <a:r>
                        <a:rPr lang="es-E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y Roslyn (Compilador de Net)</a:t>
                      </a:r>
                      <a:r>
                        <a:rPr lang="es-E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por Javier Soler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119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10:55-11:25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Desayuno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Desayuno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284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2970968"/>
      </p:ext>
    </p:extLst>
  </p:cSld>
  <p:clrMapOvr>
    <a:masterClrMapping/>
  </p:clrMapOvr>
  <p:transition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E31E761-19AB-434A-B29A-3AB57174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1955"/>
            <a:ext cx="8229600" cy="589019"/>
          </a:xfrm>
        </p:spPr>
        <p:txBody>
          <a:bodyPr/>
          <a:lstStyle/>
          <a:p>
            <a:r>
              <a:rPr lang="es-ES" dirty="0"/>
              <a:t>El desayuno</a:t>
            </a:r>
          </a:p>
        </p:txBody>
      </p:sp>
      <p:pic>
        <p:nvPicPr>
          <p:cNvPr id="4" name="Picture 3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CE20674-5D6D-E61F-0809-A4B523F7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332" y="45135"/>
            <a:ext cx="684605" cy="684605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343DE7D8-BC91-C7C2-C42A-FC7FC4423D67}"/>
              </a:ext>
            </a:extLst>
          </p:cNvPr>
          <p:cNvSpPr txBox="1">
            <a:spLocks/>
          </p:cNvSpPr>
          <p:nvPr/>
        </p:nvSpPr>
        <p:spPr>
          <a:xfrm>
            <a:off x="457200" y="990975"/>
            <a:ext cx="3468512" cy="319720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El desayuno tiene lugar de </a:t>
            </a:r>
            <a:r>
              <a:rPr lang="en-US" sz="1400" b="0" i="0" u="none" strike="noStrike" cap="none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  <a:sym typeface="Arial"/>
              </a:rPr>
              <a:t>10:55-11:25 </a:t>
            </a:r>
            <a:r>
              <a:rPr lang="es-ES" sz="1400" dirty="0"/>
              <a:t>en el patio interior al cual se accede por puerta a la izquierda del </a:t>
            </a:r>
            <a:r>
              <a:rPr lang="es-ES" sz="1400" dirty="0" err="1"/>
              <a:t>Track</a:t>
            </a:r>
            <a:r>
              <a:rPr lang="es-ES" sz="1400" dirty="0"/>
              <a:t> 1 (pasando el pasillo de los Sponsors).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Puedes tomar café con tostada de jamón. También hay agua e infusiones.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Si tienes algún tipo de intolerancia avisa al </a:t>
            </a:r>
            <a:r>
              <a:rPr lang="es-ES" sz="1400" dirty="0" err="1"/>
              <a:t>stuff</a:t>
            </a:r>
            <a:r>
              <a:rPr lang="es-ES" sz="1400" dirty="0"/>
              <a:t> o a miembros del bar, hay alternativas preparadas.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3DEC25-1946-E8F8-978E-E252AC32D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624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65937"/>
      </p:ext>
    </p:extLst>
  </p:cSld>
  <p:clrMapOvr>
    <a:masterClrMapping/>
  </p:clrMapOvr>
  <p:transition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E31E761-19AB-434A-B29A-3AB57174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1955"/>
            <a:ext cx="8229600" cy="589019"/>
          </a:xfrm>
        </p:spPr>
        <p:txBody>
          <a:bodyPr/>
          <a:lstStyle/>
          <a:p>
            <a:r>
              <a:rPr lang="es-ES" dirty="0"/>
              <a:t>La agenda</a:t>
            </a:r>
          </a:p>
        </p:txBody>
      </p:sp>
      <p:pic>
        <p:nvPicPr>
          <p:cNvPr id="4" name="Picture 3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CE20674-5D6D-E61F-0809-A4B523F7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332" y="45135"/>
            <a:ext cx="684605" cy="684605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072AB26-3EF4-C8F7-E0CF-27B7A100CE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944470"/>
              </p:ext>
            </p:extLst>
          </p:nvPr>
        </p:nvGraphicFramePr>
        <p:xfrm>
          <a:off x="558800" y="1169106"/>
          <a:ext cx="8127999" cy="3149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98901678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9895826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066240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Track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Track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644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11:30-12:20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Mejorando el rendimiento y calidad en aplicaciones empresariales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por 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3"/>
                        </a:rPr>
                        <a:t>Pedro J. Molina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Solución de </a:t>
                      </a:r>
                      <a:r>
                        <a:rPr lang="es-ES" sz="14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observabilidad</a:t>
                      </a:r>
                      <a:r>
                        <a:rPr lang="es-E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para .NET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por Ismael Sánchez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552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12:25-13:15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Esta charla te ahorrará 500€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por 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4"/>
                        </a:rPr>
                        <a:t>Diego Zapico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Requisitos para el éxito en .NET MAUI 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por 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5"/>
                        </a:rPr>
                        <a:t>Marco Antonio Blanco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132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13:20-14:10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Del Pro Code al Low/No Code, pasando por Open AI</a:t>
                      </a:r>
                      <a:r>
                        <a:rPr lang="it-IT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por </a:t>
                      </a:r>
                      <a:r>
                        <a:rPr lang="it-IT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6"/>
                        </a:rPr>
                        <a:t>Toni Granell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Intune from 0 to Hero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por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José Manuel Castillo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119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14:15-15:15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Almuerzo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Almuerzo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284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9204719"/>
      </p:ext>
    </p:extLst>
  </p:cSld>
  <p:clrMapOvr>
    <a:masterClrMapping/>
  </p:clrMapOvr>
  <p:transition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E31E761-19AB-434A-B29A-3AB57174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1955"/>
            <a:ext cx="8229600" cy="589019"/>
          </a:xfrm>
        </p:spPr>
        <p:txBody>
          <a:bodyPr/>
          <a:lstStyle/>
          <a:p>
            <a:r>
              <a:rPr lang="es-ES" dirty="0"/>
              <a:t>La agenda</a:t>
            </a:r>
          </a:p>
        </p:txBody>
      </p:sp>
      <p:pic>
        <p:nvPicPr>
          <p:cNvPr id="4" name="Picture 3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CE20674-5D6D-E61F-0809-A4B523F7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332" y="45135"/>
            <a:ext cx="684605" cy="684605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072AB26-3EF4-C8F7-E0CF-27B7A100CE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673963"/>
              </p:ext>
            </p:extLst>
          </p:nvPr>
        </p:nvGraphicFramePr>
        <p:xfrm>
          <a:off x="558800" y="1169106"/>
          <a:ext cx="8127999" cy="3149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98901678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9895826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066240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Track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Track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644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15:20-16:10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Tecnología para la diversidad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por 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3"/>
                        </a:rPr>
                        <a:t>Elena G Blanco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y 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4"/>
                        </a:rPr>
                        <a:t>Érika Cepeda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552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16:15-17:05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Haz magia en tu web llamando a la API de GPT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por 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5"/>
                        </a:rPr>
                        <a:t>María Soto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132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17:10-18:00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Totally</a:t>
                      </a:r>
                      <a:r>
                        <a:rPr lang="es-E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native! Todo el poder de librerías nativas en la web con </a:t>
                      </a:r>
                      <a:r>
                        <a:rPr lang="es-ES" sz="14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Blazor</a:t>
                      </a:r>
                      <a:r>
                        <a:rPr lang="es-E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s-ES" sz="14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WebAssembly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por </a:t>
                      </a: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6"/>
                        </a:rPr>
                        <a:t>David Ávila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119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18:05-18:20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Cierre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Cierre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28493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698C3E9-22FA-186A-1FB3-6AE3525E4595}"/>
              </a:ext>
            </a:extLst>
          </p:cNvPr>
          <p:cNvSpPr txBox="1"/>
          <p:nvPr/>
        </p:nvSpPr>
        <p:spPr>
          <a:xfrm>
            <a:off x="3417712" y="4380012"/>
            <a:ext cx="4571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🍺</a:t>
            </a:r>
          </a:p>
        </p:txBody>
      </p:sp>
    </p:spTree>
    <p:extLst>
      <p:ext uri="{BB962C8B-B14F-4D97-AF65-F5344CB8AC3E}">
        <p14:creationId xmlns:p14="http://schemas.microsoft.com/office/powerpoint/2010/main" val="2398120785"/>
      </p:ext>
    </p:extLst>
  </p:cSld>
  <p:clrMapOvr>
    <a:masterClrMapping/>
  </p:clrMapOvr>
  <p:transition>
    <p:cover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603</TotalTime>
  <Words>636</Words>
  <Application>Microsoft Office PowerPoint</Application>
  <PresentationFormat>On-screen Show (16:9)</PresentationFormat>
  <Paragraphs>131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Segoe UI Semibold</vt:lpstr>
      <vt:lpstr>Calibri</vt:lpstr>
      <vt:lpstr>Segoe UI Light</vt:lpstr>
      <vt:lpstr>Roboto</vt:lpstr>
      <vt:lpstr>Segoe UI</vt:lpstr>
      <vt:lpstr>Segoe UI Semilight</vt:lpstr>
      <vt:lpstr>Simple Light</vt:lpstr>
      <vt:lpstr>Bienvenidos</vt:lpstr>
      <vt:lpstr>PowerPoint Presentation</vt:lpstr>
      <vt:lpstr>Progreso a saltos en poco tiempo</vt:lpstr>
      <vt:lpstr>Track 1</vt:lpstr>
      <vt:lpstr>Track 2</vt:lpstr>
      <vt:lpstr>La agenda</vt:lpstr>
      <vt:lpstr>El desayuno</vt:lpstr>
      <vt:lpstr>La agenda</vt:lpstr>
      <vt:lpstr>La agenda</vt:lpstr>
      <vt:lpstr>PowerPoint Presentation</vt:lpstr>
      <vt:lpstr>Fotomatón</vt:lpstr>
      <vt:lpstr>Fotomatón. A tener en cuenta.</vt:lpstr>
      <vt:lpstr>Gincana Virtual</vt:lpstr>
      <vt:lpstr>Goodies</vt:lpstr>
      <vt:lpstr>Sponsors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Connect();</dc:title>
  <cp:lastModifiedBy>Javier Suárez Ruiz</cp:lastModifiedBy>
  <cp:revision>105</cp:revision>
  <dcterms:modified xsi:type="dcterms:W3CDTF">2023-04-20T08:55:54Z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2017-11-17T18:00:55.6543177Z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